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 id="2147483687" r:id="rId4"/>
    <p:sldMasterId id="2147483699" r:id="rId5"/>
    <p:sldMasterId id="2147483711" r:id="rId6"/>
    <p:sldMasterId id="2147483723" r:id="rId7"/>
  </p:sldMasterIdLst>
  <p:notesMasterIdLst>
    <p:notesMasterId r:id="rId62"/>
  </p:notesMasterIdLst>
  <p:sldIdLst>
    <p:sldId id="489" r:id="rId8"/>
    <p:sldId id="622" r:id="rId9"/>
    <p:sldId id="690" r:id="rId10"/>
    <p:sldId id="623" r:id="rId11"/>
    <p:sldId id="627" r:id="rId12"/>
    <p:sldId id="628" r:id="rId13"/>
    <p:sldId id="629" r:id="rId14"/>
    <p:sldId id="630" r:id="rId15"/>
    <p:sldId id="631" r:id="rId16"/>
    <p:sldId id="632" r:id="rId17"/>
    <p:sldId id="633" r:id="rId18"/>
    <p:sldId id="634" r:id="rId19"/>
    <p:sldId id="635" r:id="rId20"/>
    <p:sldId id="636" r:id="rId21"/>
    <p:sldId id="638" r:id="rId22"/>
    <p:sldId id="639" r:id="rId23"/>
    <p:sldId id="640" r:id="rId24"/>
    <p:sldId id="642" r:id="rId25"/>
    <p:sldId id="643" r:id="rId26"/>
    <p:sldId id="644" r:id="rId27"/>
    <p:sldId id="645" r:id="rId28"/>
    <p:sldId id="647" r:id="rId29"/>
    <p:sldId id="649" r:id="rId30"/>
    <p:sldId id="650" r:id="rId31"/>
    <p:sldId id="652" r:id="rId32"/>
    <p:sldId id="654" r:id="rId33"/>
    <p:sldId id="655" r:id="rId34"/>
    <p:sldId id="657" r:id="rId35"/>
    <p:sldId id="658" r:id="rId36"/>
    <p:sldId id="660" r:id="rId37"/>
    <p:sldId id="661" r:id="rId38"/>
    <p:sldId id="663" r:id="rId39"/>
    <p:sldId id="664" r:id="rId40"/>
    <p:sldId id="665" r:id="rId41"/>
    <p:sldId id="666" r:id="rId42"/>
    <p:sldId id="667" r:id="rId43"/>
    <p:sldId id="669" r:id="rId44"/>
    <p:sldId id="670" r:id="rId45"/>
    <p:sldId id="671" r:id="rId46"/>
    <p:sldId id="672" r:id="rId47"/>
    <p:sldId id="673" r:id="rId48"/>
    <p:sldId id="692" r:id="rId49"/>
    <p:sldId id="675" r:id="rId50"/>
    <p:sldId id="677" r:id="rId51"/>
    <p:sldId id="678" r:id="rId52"/>
    <p:sldId id="680" r:id="rId53"/>
    <p:sldId id="624" r:id="rId54"/>
    <p:sldId id="683" r:id="rId55"/>
    <p:sldId id="684" r:id="rId56"/>
    <p:sldId id="685" r:id="rId57"/>
    <p:sldId id="687" r:id="rId58"/>
    <p:sldId id="688" r:id="rId59"/>
    <p:sldId id="689" r:id="rId60"/>
    <p:sldId id="691" r:id="rId61"/>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83" userDrawn="1">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9" d="100"/>
          <a:sy n="79" d="100"/>
        </p:scale>
        <p:origin x="-1502" y="-77"/>
      </p:cViewPr>
      <p:guideLst>
        <p:guide orient="horz" pos="2183"/>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2022/2/10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s/slide47.xm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2.xml"/><Relationship Id="rId5" Type="http://schemas.openxmlformats.org/officeDocument/2006/relationships/slide" Target="../slides/slide4.xml"/><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CH06</a:t>
              </a:r>
              <a:r>
                <a:rPr lang="zh-TW" altLang="en-US" sz="1600" b="1" dirty="0">
                  <a:solidFill>
                    <a:schemeClr val="bg1"/>
                  </a:solidFill>
                  <a:latin typeface="微軟正黑體" pitchFamily="34" charset="-120"/>
                  <a:ea typeface="微軟正黑體" pitchFamily="34" charset="-120"/>
                </a:rPr>
                <a:t>　人工智慧的未來與挑戰</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3" name="Group 38"/>
          <p:cNvGrpSpPr>
            <a:grpSpLocks/>
          </p:cNvGrpSpPr>
          <p:nvPr userDrawn="1"/>
        </p:nvGrpSpPr>
        <p:grpSpPr bwMode="auto">
          <a:xfrm>
            <a:off x="244471" y="2867022"/>
            <a:ext cx="3887791" cy="360363"/>
            <a:chOff x="159" y="1596"/>
            <a:chExt cx="2449" cy="227"/>
          </a:xfrm>
        </p:grpSpPr>
        <p:sp>
          <p:nvSpPr>
            <p:cNvPr id="14" name="Rectangle 3">
              <a:hlinkClick r:id="rId5"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人工智慧未來趨勢</a:t>
              </a:r>
            </a:p>
          </p:txBody>
        </p:sp>
        <p:sp>
          <p:nvSpPr>
            <p:cNvPr id="16" name="Rectangle 4">
              <a:hlinkClick r:id="rId5"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6-1</a:t>
              </a:r>
            </a:p>
          </p:txBody>
        </p:sp>
      </p:grpSp>
      <p:grpSp>
        <p:nvGrpSpPr>
          <p:cNvPr id="10" name="Group 38"/>
          <p:cNvGrpSpPr>
            <a:grpSpLocks/>
          </p:cNvGrpSpPr>
          <p:nvPr userDrawn="1"/>
        </p:nvGrpSpPr>
        <p:grpSpPr bwMode="auto">
          <a:xfrm>
            <a:off x="244470" y="2242341"/>
            <a:ext cx="3887791" cy="360363"/>
            <a:chOff x="159" y="1596"/>
            <a:chExt cx="2449" cy="227"/>
          </a:xfrm>
        </p:grpSpPr>
        <p:sp>
          <p:nvSpPr>
            <p:cNvPr id="11" name="Rectangle 3">
              <a:hlinkClick r:id="rId6"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前言</a:t>
              </a:r>
            </a:p>
          </p:txBody>
        </p:sp>
        <p:sp>
          <p:nvSpPr>
            <p:cNvPr id="12" name="Rectangle 4">
              <a:hlinkClick r:id="rId6"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5" name="Group 38"/>
          <p:cNvGrpSpPr>
            <a:grpSpLocks/>
          </p:cNvGrpSpPr>
          <p:nvPr userDrawn="1"/>
        </p:nvGrpSpPr>
        <p:grpSpPr bwMode="auto">
          <a:xfrm>
            <a:off x="244472" y="3463125"/>
            <a:ext cx="3887791" cy="360363"/>
            <a:chOff x="159" y="1596"/>
            <a:chExt cx="2449" cy="227"/>
          </a:xfrm>
        </p:grpSpPr>
        <p:sp>
          <p:nvSpPr>
            <p:cNvPr id="17" name="Rectangle 3">
              <a:hlinkClick r:id="rId7"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人工智慧省思與挑戰</a:t>
              </a:r>
            </a:p>
          </p:txBody>
        </p:sp>
        <p:sp>
          <p:nvSpPr>
            <p:cNvPr id="18" name="Rectangle 4">
              <a:hlinkClick r:id="rId7"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6-2</a:t>
              </a: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extLst>
      <p:ext uri="{BB962C8B-B14F-4D97-AF65-F5344CB8AC3E}">
        <p14:creationId xmlns:p14="http://schemas.microsoft.com/office/powerpoint/2010/main" val="1684485362"/>
      </p:ext>
    </p:extLst>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023859772"/>
      </p:ext>
    </p:extLst>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674288534"/>
      </p:ext>
    </p:extLst>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84500572"/>
      </p:ext>
    </p:extLst>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10507267"/>
      </p:ext>
    </p:extLst>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37946185"/>
      </p:ext>
    </p:extLst>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20333"/>
      </p:ext>
    </p:extLst>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420890277"/>
      </p:ext>
    </p:extLst>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14400012"/>
      </p:ext>
    </p:extLst>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97944688"/>
      </p:ext>
    </p:extLst>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625513357"/>
      </p:ext>
    </p:extLst>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extLst>
      <p:ext uri="{BB962C8B-B14F-4D97-AF65-F5344CB8AC3E}">
        <p14:creationId xmlns:p14="http://schemas.microsoft.com/office/powerpoint/2010/main" val="4255523672"/>
      </p:ext>
    </p:extLst>
  </p:cSld>
  <p:clrMapOvr>
    <a:masterClrMapping/>
  </p:clrMapOvr>
  <p:transition advClick="0">
    <p:split dir="in"/>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310701163"/>
      </p:ext>
    </p:extLst>
  </p:cSld>
  <p:clrMapOvr>
    <a:masterClrMapping/>
  </p:clrMapOvr>
  <p:transition advClick="0">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4174193045"/>
      </p:ext>
    </p:extLst>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815824880"/>
      </p:ext>
    </p:extLst>
  </p:cSld>
  <p:clrMapOvr>
    <a:masterClrMapping/>
  </p:clrMapOvr>
  <p:transition advClick="0">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19260493"/>
      </p:ext>
    </p:extLst>
  </p:cSld>
  <p:clrMapOvr>
    <a:masterClrMapping/>
  </p:clrMapOvr>
  <p:transition advClick="0">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430939273"/>
      </p:ext>
    </p:extLst>
  </p:cSld>
  <p:clrMapOvr>
    <a:masterClrMapping/>
  </p:clrMapOvr>
  <p:transition advClick="0">
    <p:wip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746757"/>
      </p:ext>
    </p:extLst>
  </p:cSld>
  <p:clrMapOvr>
    <a:masterClrMapping/>
  </p:clrMapOvr>
  <p:transition advClick="0">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19500797"/>
      </p:ext>
    </p:extLst>
  </p:cSld>
  <p:clrMapOvr>
    <a:masterClrMapping/>
  </p:clrMapOvr>
  <p:transition advClick="0">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924432854"/>
      </p:ext>
    </p:extLst>
  </p:cSld>
  <p:clrMapOvr>
    <a:masterClrMapping/>
  </p:clrMapOvr>
  <p:transition advClick="0">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62544550"/>
      </p:ext>
    </p:extLst>
  </p:cSld>
  <p:clrMapOvr>
    <a:masterClrMapping/>
  </p:clrMapOvr>
  <p:transition advClick="0">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827540855"/>
      </p:ext>
    </p:extLst>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 Target="../slides/slide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xml"/><Relationship Id="rId21" Type="http://schemas.openxmlformats.org/officeDocument/2006/relationships/slide" Target="../slides/slide2.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image" Target="../media/image4.png"/><Relationship Id="rId20" Type="http://schemas.openxmlformats.org/officeDocument/2006/relationships/slide" Target="../slides/slide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19" Type="http://schemas.openxmlformats.org/officeDocument/2006/relationships/slide" Target="../slides/slide4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25.xml"/><Relationship Id="rId21" Type="http://schemas.openxmlformats.org/officeDocument/2006/relationships/slide" Target="../slides/slide2.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4.xml"/><Relationship Id="rId16" Type="http://schemas.openxmlformats.org/officeDocument/2006/relationships/image" Target="../media/image4.png"/><Relationship Id="rId20" Type="http://schemas.openxmlformats.org/officeDocument/2006/relationships/slide" Target="../slides/slide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19" Type="http://schemas.openxmlformats.org/officeDocument/2006/relationships/slide" Target="../slides/slide47.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6.xml"/><Relationship Id="rId21" Type="http://schemas.openxmlformats.org/officeDocument/2006/relationships/slide" Target="../slides/slide2.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5.png"/><Relationship Id="rId2" Type="http://schemas.openxmlformats.org/officeDocument/2006/relationships/slideLayout" Target="../slideLayouts/slideLayout35.xml"/><Relationship Id="rId16" Type="http://schemas.openxmlformats.org/officeDocument/2006/relationships/image" Target="../media/image4.png"/><Relationship Id="rId20" Type="http://schemas.openxmlformats.org/officeDocument/2006/relationships/slide" Target="../slides/slid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19" Type="http://schemas.openxmlformats.org/officeDocument/2006/relationships/slide" Target="../slides/slide47.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5.png"/><Relationship Id="rId2" Type="http://schemas.openxmlformats.org/officeDocument/2006/relationships/slideLayout" Target="../slideLayouts/slideLayout46.xml"/><Relationship Id="rId16" Type="http://schemas.openxmlformats.org/officeDocument/2006/relationships/image" Target="../media/image4.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3.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5.png"/><Relationship Id="rId2" Type="http://schemas.openxmlformats.org/officeDocument/2006/relationships/slideLayout" Target="../slideLayouts/slideLayout57.xml"/><Relationship Id="rId16" Type="http://schemas.openxmlformats.org/officeDocument/2006/relationships/image" Target="../media/image4.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17" Type="http://schemas.openxmlformats.org/officeDocument/2006/relationships/image" Target="../media/image5.png"/><Relationship Id="rId2" Type="http://schemas.openxmlformats.org/officeDocument/2006/relationships/slideLayout" Target="../slideLayouts/slideLayout68.xml"/><Relationship Id="rId16" Type="http://schemas.openxmlformats.org/officeDocument/2006/relationships/image" Target="../media/image4.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 action="ppaction://noaction"/>
          </p:cNvPr>
          <p:cNvSpPr>
            <a:spLocks noChangeArrowheads="1"/>
          </p:cNvSpPr>
          <p:nvPr userDrawn="1"/>
        </p:nvSpPr>
        <p:spPr bwMode="auto">
          <a:xfrm>
            <a:off x="8542338" y="1735931"/>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a:solidFill>
                  <a:srgbClr val="777777"/>
                </a:solidFill>
              </a:rPr>
              <a:t>6-2</a:t>
            </a:r>
          </a:p>
        </p:txBody>
      </p:sp>
      <p:sp>
        <p:nvSpPr>
          <p:cNvPr id="22" name="Rectangle 5">
            <a:hlinkClick r:id="" action="ppaction://noaction"/>
          </p:cNvPr>
          <p:cNvSpPr>
            <a:spLocks noChangeArrowheads="1"/>
          </p:cNvSpPr>
          <p:nvPr userDrawn="1"/>
        </p:nvSpPr>
        <p:spPr bwMode="auto">
          <a:xfrm>
            <a:off x="8534400" y="1320800"/>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6-1</a:t>
            </a:r>
          </a:p>
        </p:txBody>
      </p:sp>
      <p:sp>
        <p:nvSpPr>
          <p:cNvPr id="23" name="Rectangle 6">
            <a:hlinkClick r:id="rId19" action="ppaction://hlinksldjump"/>
          </p:cNvPr>
          <p:cNvSpPr>
            <a:spLocks noChangeArrowheads="1"/>
          </p:cNvSpPr>
          <p:nvPr userDrawn="1"/>
        </p:nvSpPr>
        <p:spPr bwMode="auto">
          <a:xfrm>
            <a:off x="8534400" y="914400"/>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a:solidFill>
                  <a:srgbClr val="777777"/>
                </a:solidFill>
              </a:rPr>
              <a:t>7-</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2338" y="1735931"/>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6-2</a:t>
            </a:r>
          </a:p>
        </p:txBody>
      </p:sp>
      <p:sp>
        <p:nvSpPr>
          <p:cNvPr id="22" name="Rectangle 5">
            <a:hlinkClick r:id="rId20" action="ppaction://hlinksldjump"/>
          </p:cNvPr>
          <p:cNvSpPr>
            <a:spLocks noChangeArrowheads="1"/>
          </p:cNvSpPr>
          <p:nvPr userDrawn="1"/>
        </p:nvSpPr>
        <p:spPr bwMode="auto">
          <a:xfrm>
            <a:off x="8534400" y="1320800"/>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a:solidFill>
                  <a:srgbClr val="777777"/>
                </a:solidFill>
                <a:latin typeface="Arial" charset="0"/>
                <a:ea typeface="新細明體" charset="-120"/>
                <a:cs typeface="+mn-cs"/>
              </a:rPr>
              <a:t>6-1</a:t>
            </a:r>
          </a:p>
        </p:txBody>
      </p:sp>
      <p:sp>
        <p:nvSpPr>
          <p:cNvPr id="23" name="Rectangle 6">
            <a:hlinkClick r:id="rId21" action="ppaction://hlinksldjump"/>
          </p:cNvPr>
          <p:cNvSpPr>
            <a:spLocks noChangeArrowheads="1"/>
          </p:cNvSpPr>
          <p:nvPr userDrawn="1"/>
        </p:nvSpPr>
        <p:spPr bwMode="auto">
          <a:xfrm>
            <a:off x="8534400" y="914400"/>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zh-TW" altLang="en-US" b="1" dirty="0">
                <a:solidFill>
                  <a:srgbClr val="777777"/>
                </a:solidFill>
                <a:latin typeface="微軟正黑體" panose="020B0604030504040204" pitchFamily="34" charset="-120"/>
                <a:ea typeface="微軟正黑體" panose="020B0604030504040204" pitchFamily="34" charset="-120"/>
              </a:rPr>
              <a:t>前言</a:t>
            </a:r>
            <a:endParaRPr lang="en-US" altLang="zh-TW" b="1" dirty="0">
              <a:solidFill>
                <a:srgbClr val="777777"/>
              </a:solidFill>
              <a:latin typeface="微軟正黑體" panose="020B0604030504040204" pitchFamily="34" charset="-12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0" name="Rectangle 6">
            <a:hlinkClick r:id="rId19" action="ppaction://hlinksldjump"/>
          </p:cNvPr>
          <p:cNvSpPr>
            <a:spLocks noChangeArrowheads="1"/>
          </p:cNvSpPr>
          <p:nvPr userDrawn="1"/>
        </p:nvSpPr>
        <p:spPr bwMode="auto">
          <a:xfrm>
            <a:off x="8542338" y="1735931"/>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a:solidFill>
                  <a:srgbClr val="777777"/>
                </a:solidFill>
              </a:rPr>
              <a:t>6-2</a:t>
            </a:r>
          </a:p>
        </p:txBody>
      </p:sp>
      <p:sp>
        <p:nvSpPr>
          <p:cNvPr id="21" name="Rectangle 5">
            <a:hlinkClick r:id="rId20" action="ppaction://hlinksldjump"/>
          </p:cNvPr>
          <p:cNvSpPr>
            <a:spLocks noChangeArrowheads="1"/>
          </p:cNvSpPr>
          <p:nvPr userDrawn="1"/>
        </p:nvSpPr>
        <p:spPr bwMode="auto">
          <a:xfrm>
            <a:off x="8534400" y="1320800"/>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a:solidFill>
                  <a:srgbClr val="777777"/>
                </a:solidFill>
                <a:latin typeface="Arial" charset="0"/>
                <a:ea typeface="新細明體" charset="-120"/>
                <a:cs typeface="+mn-cs"/>
              </a:rPr>
              <a:t>6-1</a:t>
            </a:r>
          </a:p>
        </p:txBody>
      </p:sp>
      <p:sp>
        <p:nvSpPr>
          <p:cNvPr id="22" name="Rectangle 6">
            <a:hlinkClick r:id="rId21" action="ppaction://hlinksldjump"/>
          </p:cNvPr>
          <p:cNvSpPr>
            <a:spLocks noChangeArrowheads="1"/>
          </p:cNvSpPr>
          <p:nvPr userDrawn="1"/>
        </p:nvSpPr>
        <p:spPr bwMode="auto">
          <a:xfrm>
            <a:off x="8534400" y="914400"/>
            <a:ext cx="609600" cy="287337"/>
          </a:xfrm>
          <a:prstGeom prst="rect">
            <a:avLst/>
          </a:prstGeom>
          <a:solidFill>
            <a:srgbClr val="003366"/>
          </a:solidFill>
          <a:ln w="9525" algn="ctr">
            <a:noFill/>
            <a:miter lim="800000"/>
            <a:headEnd/>
            <a:tailEnd/>
          </a:ln>
        </p:spPr>
        <p:txBody>
          <a:bodyPr wrap="none" anchor="ctr"/>
          <a:lstStyle/>
          <a:p>
            <a:pPr lvl="0" algn="ctr"/>
            <a:r>
              <a:rPr lang="zh-TW" altLang="en-US" b="1" dirty="0">
                <a:solidFill>
                  <a:schemeClr val="bg1"/>
                </a:solidFill>
                <a:latin typeface="微軟正黑體" panose="020B0604030504040204" pitchFamily="34" charset="-120"/>
                <a:ea typeface="微軟正黑體" panose="020B0604030504040204" pitchFamily="34" charset="-120"/>
              </a:rPr>
              <a:t>前言</a:t>
            </a:r>
            <a:endParaRPr lang="en-US" altLang="zh-TW"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3156581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2338" y="1735931"/>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a:solidFill>
                  <a:srgbClr val="777777"/>
                </a:solidFill>
              </a:rPr>
              <a:t>6-2</a:t>
            </a:r>
          </a:p>
        </p:txBody>
      </p:sp>
      <p:sp>
        <p:nvSpPr>
          <p:cNvPr id="24" name="Rectangle 5">
            <a:hlinkClick r:id="rId20" action="ppaction://hlinksldjump"/>
          </p:cNvPr>
          <p:cNvSpPr>
            <a:spLocks noChangeArrowheads="1"/>
          </p:cNvSpPr>
          <p:nvPr userDrawn="1"/>
        </p:nvSpPr>
        <p:spPr bwMode="auto">
          <a:xfrm>
            <a:off x="8534400" y="1320800"/>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6-1</a:t>
            </a:r>
          </a:p>
        </p:txBody>
      </p:sp>
      <p:sp>
        <p:nvSpPr>
          <p:cNvPr id="25" name="Rectangle 6">
            <a:hlinkClick r:id="rId21" action="ppaction://hlinksldjump"/>
          </p:cNvPr>
          <p:cNvSpPr>
            <a:spLocks noChangeArrowheads="1"/>
          </p:cNvSpPr>
          <p:nvPr userDrawn="1"/>
        </p:nvSpPr>
        <p:spPr bwMode="auto">
          <a:xfrm>
            <a:off x="8534400" y="914400"/>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zh-TW" altLang="en-US" b="1" dirty="0">
                <a:solidFill>
                  <a:srgbClr val="777777"/>
                </a:solidFill>
                <a:latin typeface="微軟正黑體" panose="020B0604030504040204" pitchFamily="34" charset="-120"/>
                <a:ea typeface="微軟正黑體" panose="020B0604030504040204" pitchFamily="34" charset="-120"/>
              </a:rPr>
              <a:t>前言</a:t>
            </a:r>
            <a:endParaRPr lang="en-US" altLang="zh-TW" b="1" dirty="0">
              <a:solidFill>
                <a:srgbClr val="777777"/>
              </a:solidFill>
              <a:latin typeface="微軟正黑體" panose="020B0604030504040204" pitchFamily="34" charset="-12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 action="ppaction://noaction"/>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 action="ppaction://noaction"/>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a:solidFill>
                  <a:srgbClr val="777777"/>
                </a:solidFill>
                <a:latin typeface="Arial" charset="0"/>
                <a:ea typeface="新細明體" charset="-120"/>
              </a:rPr>
              <a:t>4-3</a:t>
            </a:r>
          </a:p>
        </p:txBody>
      </p:sp>
      <p:sp>
        <p:nvSpPr>
          <p:cNvPr id="1033" name="Rectangle 14">
            <a:hlinkClick r:id="" action="ppaction://noaction"/>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4-4</a:t>
            </a:r>
          </a:p>
        </p:txBody>
      </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 action="ppaction://noaction"/>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4-1</a:t>
            </a:r>
          </a:p>
        </p:txBody>
      </p:sp>
      <p:sp>
        <p:nvSpPr>
          <p:cNvPr id="20" name="Rectangle 14">
            <a:hlinkClick r:id="" action="ppaction://noaction"/>
          </p:cNvPr>
          <p:cNvSpPr>
            <a:spLocks noChangeArrowheads="1"/>
          </p:cNvSpPr>
          <p:nvPr userDrawn="1"/>
        </p:nvSpPr>
        <p:spPr bwMode="auto">
          <a:xfrm>
            <a:off x="8522906"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 action="ppaction://noaction"/>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 action="ppaction://noaction"/>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a:solidFill>
                  <a:srgbClr val="777777"/>
                </a:solidFill>
                <a:latin typeface="Arial" charset="0"/>
                <a:ea typeface="新細明體" charset="-120"/>
              </a:rPr>
              <a:t>4-3</a:t>
            </a:r>
          </a:p>
        </p:txBody>
      </p:sp>
      <p:sp>
        <p:nvSpPr>
          <p:cNvPr id="1033" name="Rectangle 14">
            <a:hlinkClick r:id="" action="ppaction://noaction"/>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 action="ppaction://noaction"/>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a:solidFill>
                  <a:srgbClr val="777777"/>
                </a:solidFill>
                <a:latin typeface="Arial" charset="0"/>
                <a:ea typeface="新細明體" charset="-120"/>
                <a:cs typeface="+mn-cs"/>
              </a:rPr>
              <a:t>4-1</a:t>
            </a:r>
          </a:p>
        </p:txBody>
      </p:sp>
      <p:sp>
        <p:nvSpPr>
          <p:cNvPr id="20" name="Rectangle 14">
            <a:hlinkClick r:id="" action="ppaction://noaction"/>
          </p:cNvPr>
          <p:cNvSpPr>
            <a:spLocks noChangeArrowheads="1"/>
          </p:cNvSpPr>
          <p:nvPr userDrawn="1"/>
        </p:nvSpPr>
        <p:spPr bwMode="auto">
          <a:xfrm>
            <a:off x="8522906" y="2814234"/>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4-5</a:t>
            </a: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Tree>
    <p:extLst>
      <p:ext uri="{BB962C8B-B14F-4D97-AF65-F5344CB8AC3E}">
        <p14:creationId xmlns:p14="http://schemas.microsoft.com/office/powerpoint/2010/main" val="201787295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BNPkabExNv0" TargetMode="External"/><Relationship Id="rId1" Type="http://schemas.openxmlformats.org/officeDocument/2006/relationships/slideLayout" Target="../slideLayouts/slideLayout35.xml"/><Relationship Id="rId5" Type="http://schemas.openxmlformats.org/officeDocument/2006/relationships/image" Target="../media/image18.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KnZEXuMcaC4" TargetMode="Externa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sW2nxSjf3Zs" TargetMode="External"/><Relationship Id="rId1" Type="http://schemas.openxmlformats.org/officeDocument/2006/relationships/slideLayout" Target="../slideLayouts/slideLayout3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ysH9VGEV6B8" TargetMode="External"/><Relationship Id="rId1" Type="http://schemas.openxmlformats.org/officeDocument/2006/relationships/slideLayout" Target="../slideLayouts/slideLayout35.xml"/><Relationship Id="rId5" Type="http://schemas.openxmlformats.org/officeDocument/2006/relationships/image" Target="../media/image37.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youtube.com/watch?v=0efasdOF2S0" TargetMode="Externa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hyperlink" Target="https://youtu.be/Z5RfZfj1ehA" TargetMode="External"/><Relationship Id="rId2" Type="http://schemas.openxmlformats.org/officeDocument/2006/relationships/image" Target="../media/image39.png"/><Relationship Id="rId1" Type="http://schemas.openxmlformats.org/officeDocument/2006/relationships/slideLayout" Target="../slideLayouts/slideLayout35.xml"/><Relationship Id="rId6" Type="http://schemas.openxmlformats.org/officeDocument/2006/relationships/hyperlink" Target="https://youtu.be/KtQJikU0ovw" TargetMode="External"/><Relationship Id="rId5" Type="http://schemas.openxmlformats.org/officeDocument/2006/relationships/image" Target="../media/image22.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CvQA4ZQj02U" TargetMode="External"/><Relationship Id="rId1" Type="http://schemas.openxmlformats.org/officeDocument/2006/relationships/slideLayout" Target="../slideLayouts/slideLayout35.xml"/><Relationship Id="rId5" Type="http://schemas.openxmlformats.org/officeDocument/2006/relationships/hyperlink" Target="https://www.youtube.com/watch?v=yndn0HIrIZY" TargetMode="Externa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youtube.com/watch?v=hPgNUR8EK1k" TargetMode="Externa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youtube.com/watch?v=-ZFO1wC4ueM" TargetMode="External"/><Relationship Id="rId1" Type="http://schemas.openxmlformats.org/officeDocument/2006/relationships/slideLayout" Target="../slideLayouts/slideLayout13.xml"/><Relationship Id="rId5" Type="http://schemas.openxmlformats.org/officeDocument/2006/relationships/hyperlink" Target="https://youtu.be/ICwKSZk67tw" TargetMode="Externa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chemeClr val="tx1"/>
                </a:solidFill>
                <a:latin typeface="Times New Roman" pitchFamily="18" charset="0"/>
                <a:ea typeface="標楷體" pitchFamily="65" charset="-120"/>
              </a:rPr>
              <a:t>當</a:t>
            </a:r>
            <a:r>
              <a:rPr kumimoji="1" lang="zh-TW" altLang="en-US" sz="2400" b="0" dirty="0">
                <a:solidFill>
                  <a:schemeClr val="tx1"/>
                </a:solidFill>
                <a:latin typeface="Times New Roman" pitchFamily="18" charset="0"/>
                <a:ea typeface="標楷體" pitchFamily="65" charset="-120"/>
              </a:rPr>
              <a:t>有救護車行駛路口時</a:t>
            </a:r>
            <a:endParaRPr kumimoji="1" lang="en-US" altLang="zh-TW" sz="2400" b="0" dirty="0">
              <a:solidFill>
                <a:schemeClr val="tx1"/>
              </a:solidFill>
              <a:latin typeface="Times New Roman" pitchFamily="18" charset="0"/>
              <a:ea typeface="標楷體" pitchFamily="65" charset="-120"/>
            </a:endParaRPr>
          </a:p>
          <a:p>
            <a:pPr marL="717550" lvl="1" indent="-363538" eaLnBrk="1"/>
            <a:r>
              <a:rPr kumimoji="1" lang="zh-TW" altLang="en-US" sz="2200" b="0" dirty="0">
                <a:solidFill>
                  <a:schemeClr val="tx1"/>
                </a:solidFill>
              </a:rPr>
              <a:t>向鄰近路線的智慧車輛進行警</a:t>
            </a:r>
            <a:r>
              <a:rPr kumimoji="1" lang="zh-TW" altLang="en-US" sz="2200" b="0" dirty="0" smtClean="0">
                <a:solidFill>
                  <a:schemeClr val="tx1"/>
                </a:solidFill>
              </a:rPr>
              <a:t>示</a:t>
            </a:r>
            <a:endParaRPr kumimoji="1" lang="en-US" altLang="zh-TW" sz="2200" b="0" dirty="0">
              <a:solidFill>
                <a:schemeClr val="tx1"/>
              </a:solidFill>
            </a:endParaRPr>
          </a:p>
          <a:p>
            <a:pPr marL="717550" lvl="1" indent="-363538" eaLnBrk="1"/>
            <a:r>
              <a:rPr kumimoji="1" lang="zh-TW" altLang="en-US" sz="2200" b="0" dirty="0">
                <a:solidFill>
                  <a:schemeClr val="tx1"/>
                </a:solidFill>
              </a:rPr>
              <a:t>與號誌系統做警示</a:t>
            </a:r>
            <a:r>
              <a:rPr kumimoji="1" lang="zh-TW" altLang="en-US" sz="2200" b="0" dirty="0" smtClean="0">
                <a:solidFill>
                  <a:schemeClr val="tx1"/>
                </a:solidFill>
              </a:rPr>
              <a:t>資訊</a:t>
            </a:r>
            <a:endParaRPr kumimoji="1" lang="en-US" altLang="zh-TW" sz="2200" b="0" dirty="0">
              <a:solidFill>
                <a:schemeClr val="tx1"/>
              </a:solidFill>
            </a:endParaRPr>
          </a:p>
          <a:p>
            <a:pPr marL="717550" lvl="1" indent="-363538" eaLnBrk="1"/>
            <a:r>
              <a:rPr lang="zh-TW" altLang="en-US" sz="2200" dirty="0"/>
              <a:t>即時調整</a:t>
            </a:r>
            <a:r>
              <a:rPr lang="zh-TW" altLang="en-US" sz="2200" dirty="0" smtClean="0"/>
              <a:t>紅綠燈</a:t>
            </a:r>
            <a:endParaRPr lang="en-US" altLang="zh-TW" sz="2200" dirty="0"/>
          </a:p>
          <a:p>
            <a:pPr marL="717550" lvl="1" indent="-363538" eaLnBrk="1"/>
            <a:r>
              <a:rPr kumimoji="1" lang="zh-TW" altLang="en-US" sz="2200" b="0" dirty="0">
                <a:solidFill>
                  <a:schemeClr val="tx1"/>
                </a:solidFill>
              </a:rPr>
              <a:t>為救護車提升救援速度</a:t>
            </a:r>
            <a:r>
              <a:rPr kumimoji="1" lang="zh-TW" altLang="en-US" sz="2200" b="0" dirty="0" smtClean="0">
                <a:solidFill>
                  <a:schemeClr val="tx1"/>
                </a:solidFill>
              </a:rPr>
              <a:t>，</a:t>
            </a:r>
            <a:endParaRPr lang="en-US" altLang="zh-TW" sz="2200" dirty="0"/>
          </a:p>
          <a:p>
            <a:pPr marL="354012" lvl="1" indent="0" eaLnBrk="1">
              <a:buNone/>
            </a:pPr>
            <a:r>
              <a:rPr kumimoji="1" lang="zh-TW" altLang="en-US" sz="2200" b="0" dirty="0" smtClean="0">
                <a:solidFill>
                  <a:schemeClr val="tx1"/>
                </a:solidFill>
              </a:rPr>
              <a:t>      同時</a:t>
            </a:r>
            <a:r>
              <a:rPr kumimoji="1" lang="zh-TW" altLang="en-US" sz="2200" b="0" dirty="0">
                <a:solidFill>
                  <a:schemeClr val="tx1"/>
                </a:solidFill>
              </a:rPr>
              <a:t>也能保障路上行車</a:t>
            </a:r>
            <a:r>
              <a:rPr kumimoji="1" lang="zh-TW" altLang="en-US" sz="2200" b="0" dirty="0" smtClean="0">
                <a:solidFill>
                  <a:schemeClr val="tx1"/>
                </a:solidFill>
              </a:rPr>
              <a:t>安全</a:t>
            </a:r>
            <a:endParaRPr kumimoji="1" lang="en-US" altLang="zh-TW" sz="2200" b="0" dirty="0">
              <a:solidFill>
                <a:schemeClr val="tx1"/>
              </a:solidFill>
            </a:endParaRPr>
          </a:p>
          <a:p>
            <a:pPr marL="0" indent="0" eaLnBrk="1">
              <a:buNone/>
            </a:pPr>
            <a:r>
              <a:rPr kumimoji="1" lang="zh-TW" altLang="en-US" sz="2400" b="0" dirty="0">
                <a:solidFill>
                  <a:schemeClr val="tx1"/>
                </a:solidFill>
                <a:latin typeface="Times New Roman" pitchFamily="18" charset="0"/>
                <a:ea typeface="標楷體" pitchFamily="65" charset="-120"/>
              </a:rPr>
              <a:t>      </a:t>
            </a:r>
          </a:p>
        </p:txBody>
      </p:sp>
      <p:pic>
        <p:nvPicPr>
          <p:cNvPr id="409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0241" y="2443371"/>
            <a:ext cx="4126500" cy="326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070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潛在</a:t>
            </a:r>
            <a:r>
              <a:rPr kumimoji="1" lang="zh-TW" altLang="en-US" sz="2400" b="0" dirty="0">
                <a:solidFill>
                  <a:srgbClr val="000000"/>
                </a:solidFill>
                <a:latin typeface="Times New Roman" pitchFamily="18" charset="0"/>
                <a:ea typeface="標楷體" pitchFamily="65" charset="-120"/>
              </a:rPr>
              <a:t>問題</a:t>
            </a:r>
            <a:endParaRPr kumimoji="1" lang="en-US" altLang="zh-TW" sz="24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軟體的</a:t>
            </a:r>
            <a:r>
              <a:rPr lang="zh-TW" altLang="en-US" sz="2200" dirty="0" smtClean="0">
                <a:solidFill>
                  <a:srgbClr val="000000"/>
                </a:solidFill>
              </a:rPr>
              <a:t>可靠性</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是否能在不同的天氣類型下不受</a:t>
            </a:r>
            <a:r>
              <a:rPr kumimoji="1" lang="zh-TW" altLang="en-US" sz="2200" b="0" dirty="0" smtClean="0">
                <a:solidFill>
                  <a:srgbClr val="000000"/>
                </a:solidFill>
                <a:latin typeface="Times New Roman" pitchFamily="18" charset="0"/>
                <a:ea typeface="標楷體" pitchFamily="65" charset="-120"/>
              </a:rPr>
              <a:t>影響</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車輛數量龐大的情況下，是否受到</a:t>
            </a:r>
            <a:r>
              <a:rPr kumimoji="1" lang="zh-TW" altLang="en-US" sz="2200" b="0" dirty="0" smtClean="0">
                <a:solidFill>
                  <a:srgbClr val="000000"/>
                </a:solidFill>
                <a:latin typeface="Times New Roman" pitchFamily="18" charset="0"/>
                <a:ea typeface="標楷體" pitchFamily="65" charset="-120"/>
              </a:rPr>
              <a:t>干擾</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資訊安全性，是否會遭到駭客侵入系統，影響行車安全，也失去個人</a:t>
            </a:r>
            <a:r>
              <a:rPr kumimoji="1" lang="zh-TW" altLang="en-US" sz="2200" b="0" dirty="0" smtClean="0">
                <a:solidFill>
                  <a:srgbClr val="000000"/>
                </a:solidFill>
                <a:latin typeface="Times New Roman" pitchFamily="18" charset="0"/>
                <a:ea typeface="標楷體" pitchFamily="65" charset="-120"/>
              </a:rPr>
              <a:t>隱私</a:t>
            </a:r>
            <a:endParaRPr kumimoji="1" lang="zh-TW" altLang="en-US" sz="2200" b="0" dirty="0">
              <a:solidFill>
                <a:srgbClr val="000000"/>
              </a:solidFill>
              <a:latin typeface="Times New Roman" pitchFamily="18" charset="0"/>
              <a:ea typeface="標楷體" pitchFamily="65" charset="-120"/>
            </a:endParaRPr>
          </a:p>
          <a:p>
            <a:pPr marL="0" indent="0">
              <a:buNone/>
            </a:pPr>
            <a:endParaRPr lang="zh-TW" altLang="en-US" dirty="0"/>
          </a:p>
        </p:txBody>
      </p:sp>
    </p:spTree>
    <p:extLst>
      <p:ext uri="{BB962C8B-B14F-4D97-AF65-F5344CB8AC3E}">
        <p14:creationId xmlns:p14="http://schemas.microsoft.com/office/powerpoint/2010/main" val="16835634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41438"/>
            <a:ext cx="8079088" cy="5040312"/>
          </a:xfrm>
        </p:spPr>
        <p:txBody>
          <a:bodyPr/>
          <a:lstStyle/>
          <a:p>
            <a:pPr marL="0" indent="0">
              <a:buNone/>
            </a:pPr>
            <a:r>
              <a:rPr lang="en-US" altLang="zh-TW" dirty="0" smtClean="0"/>
              <a:t>6-1-2</a:t>
            </a:r>
            <a:r>
              <a:rPr lang="zh-TW" altLang="en-US" dirty="0" smtClean="0"/>
              <a:t>　人工智慧</a:t>
            </a:r>
            <a:r>
              <a:rPr lang="zh-TW" altLang="en-US" dirty="0"/>
              <a:t>在教育上的應用</a:t>
            </a:r>
            <a:endParaRPr lang="en-US" altLang="zh-TW" dirty="0"/>
          </a:p>
          <a:p>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在教育方面的運用</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多屬於輔助角色</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應用在老師教學時</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透過評量，再經由人工智慧分析</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讓老師了解學生的學習狀況</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透過數據給予教學上建議以及輔助</a:t>
            </a:r>
            <a:endParaRPr kumimoji="1" lang="en-US" altLang="zh-TW" sz="2200" b="0" dirty="0">
              <a:solidFill>
                <a:srgbClr val="000000"/>
              </a:solidFill>
              <a:latin typeface="Times New Roman" pitchFamily="18" charset="0"/>
              <a:ea typeface="標楷體" pitchFamily="65" charset="-120"/>
            </a:endParaRPr>
          </a:p>
          <a:p>
            <a:pPr marL="363538" indent="-363538">
              <a:tabLst>
                <a:tab pos="8072438" algn="r"/>
              </a:tabLst>
            </a:pPr>
            <a:r>
              <a:rPr kumimoji="1" lang="en-US" altLang="zh-TW" sz="2400" b="0" dirty="0">
                <a:solidFill>
                  <a:srgbClr val="000000"/>
                </a:solidFill>
                <a:latin typeface="Times New Roman" pitchFamily="18" charset="0"/>
                <a:ea typeface="標楷體" pitchFamily="65" charset="-120"/>
              </a:rPr>
              <a:t>	</a:t>
            </a:r>
            <a:r>
              <a:rPr kumimoji="1" lang="zh-TW" altLang="en-US" sz="2400" b="0" dirty="0">
                <a:solidFill>
                  <a:srgbClr val="000000"/>
                </a:solidFill>
                <a:latin typeface="Times New Roman" pitchFamily="18" charset="0"/>
                <a:ea typeface="標楷體" pitchFamily="65" charset="-120"/>
              </a:rPr>
              <a:t>目前市面上產品</a:t>
            </a:r>
            <a:r>
              <a:rPr kumimoji="1" lang="en-US" altLang="zh-TW" sz="2400" b="0" dirty="0">
                <a:solidFill>
                  <a:srgbClr val="000000"/>
                </a:solidFill>
                <a:latin typeface="Times New Roman" pitchFamily="18" charset="0"/>
                <a:ea typeface="標楷體" pitchFamily="65" charset="-120"/>
              </a:rPr>
              <a:t>SMART</a:t>
            </a:r>
            <a:r>
              <a:rPr kumimoji="1" lang="zh-TW" altLang="en-US" sz="2400" b="0" dirty="0">
                <a:solidFill>
                  <a:srgbClr val="000000"/>
                </a:solidFill>
                <a:latin typeface="Times New Roman" pitchFamily="18" charset="0"/>
                <a:ea typeface="標楷體" pitchFamily="65" charset="-120"/>
              </a:rPr>
              <a:t> </a:t>
            </a:r>
            <a:r>
              <a:rPr kumimoji="1" lang="en-US" altLang="zh-TW" sz="2400" b="0" dirty="0">
                <a:solidFill>
                  <a:srgbClr val="000000"/>
                </a:solidFill>
                <a:latin typeface="Times New Roman" pitchFamily="18" charset="0"/>
                <a:ea typeface="標楷體" pitchFamily="65" charset="-120"/>
              </a:rPr>
              <a:t>SPARROW</a:t>
            </a:r>
            <a:r>
              <a:rPr kumimoji="1" lang="zh-TW" altLang="en-US" sz="2400" b="0" dirty="0">
                <a:solidFill>
                  <a:srgbClr val="000000"/>
                </a:solidFill>
                <a:latin typeface="Times New Roman" pitchFamily="18" charset="0"/>
                <a:ea typeface="標楷體" pitchFamily="65" charset="-120"/>
              </a:rPr>
              <a:t>、日本東京理科大學也做出一個機器人</a:t>
            </a:r>
            <a:r>
              <a:rPr kumimoji="1" lang="zh-TW" altLang="en-US" sz="2400" b="0" dirty="0" smtClean="0">
                <a:solidFill>
                  <a:srgbClr val="000000"/>
                </a:solidFill>
                <a:latin typeface="Times New Roman" pitchFamily="18" charset="0"/>
                <a:ea typeface="標楷體" pitchFamily="65" charset="-120"/>
              </a:rPr>
              <a:t>教師</a:t>
            </a: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124736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00000"/>
              </a:lnSpc>
              <a:buNone/>
            </a:pPr>
            <a:endParaRPr lang="zh-TW" altLang="en-US" dirty="0"/>
          </a:p>
        </p:txBody>
      </p:sp>
      <p:grpSp>
        <p:nvGrpSpPr>
          <p:cNvPr id="4" name="群組 3"/>
          <p:cNvGrpSpPr/>
          <p:nvPr/>
        </p:nvGrpSpPr>
        <p:grpSpPr>
          <a:xfrm>
            <a:off x="5287342" y="4614450"/>
            <a:ext cx="3559969" cy="1104900"/>
            <a:chOff x="5499099" y="5100320"/>
            <a:chExt cx="3559969" cy="1104900"/>
          </a:xfrm>
        </p:grpSpPr>
        <p:pic>
          <p:nvPicPr>
            <p:cNvPr id="6147" name="Picture 3">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9099" y="5100320"/>
              <a:ext cx="35599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787" y="5620071"/>
              <a:ext cx="504001"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05" y="2126435"/>
            <a:ext cx="3685021" cy="3685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03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646978" cy="5040312"/>
          </a:xfrm>
        </p:spPr>
        <p:txBody>
          <a:bodyPr/>
          <a:lstStyle/>
          <a:p>
            <a:pPr>
              <a:lnSpc>
                <a:spcPct val="100000"/>
              </a:lnSpc>
            </a:pPr>
            <a:r>
              <a:rPr kumimoji="1" lang="zh-TW" altLang="en-US" sz="2400" b="0" dirty="0" smtClean="0">
                <a:solidFill>
                  <a:srgbClr val="000000"/>
                </a:solidFill>
                <a:latin typeface="Times New Roman" pitchFamily="18" charset="0"/>
                <a:ea typeface="標楷體" pitchFamily="65" charset="-120"/>
              </a:rPr>
              <a:t>讓</a:t>
            </a:r>
            <a:r>
              <a:rPr kumimoji="1" lang="zh-TW" altLang="en-US" sz="2400" b="0" dirty="0">
                <a:solidFill>
                  <a:srgbClr val="000000"/>
                </a:solidFill>
                <a:latin typeface="Times New Roman" pitchFamily="18" charset="0"/>
                <a:ea typeface="標楷體" pitchFamily="65" charset="-120"/>
              </a:rPr>
              <a:t>教學內容更多元，讓即時的時事可以隨時加入到課程</a:t>
            </a:r>
            <a:r>
              <a:rPr kumimoji="1" lang="zh-TW" altLang="en-US" sz="2400" b="0" dirty="0" smtClean="0">
                <a:solidFill>
                  <a:srgbClr val="000000"/>
                </a:solidFill>
                <a:latin typeface="Times New Roman" pitchFamily="18" charset="0"/>
                <a:ea typeface="標楷體" pitchFamily="65" charset="-120"/>
              </a:rPr>
              <a:t>中</a:t>
            </a:r>
            <a:endParaRPr kumimoji="1" lang="en-US" altLang="zh-TW" sz="2400" b="0" dirty="0" smtClean="0">
              <a:solidFill>
                <a:srgbClr val="000000"/>
              </a:solidFill>
              <a:latin typeface="Times New Roman" pitchFamily="18" charset="0"/>
              <a:ea typeface="標楷體" pitchFamily="65" charset="-120"/>
            </a:endParaRPr>
          </a:p>
          <a:p>
            <a:pPr>
              <a:lnSpc>
                <a:spcPct val="100000"/>
              </a:lnSpc>
            </a:pPr>
            <a:endParaRPr kumimoji="1" lang="en-US" altLang="zh-TW" sz="2400" b="0" dirty="0">
              <a:solidFill>
                <a:srgbClr val="000000"/>
              </a:solidFill>
              <a:latin typeface="Times New Roman" pitchFamily="18" charset="0"/>
              <a:ea typeface="標楷體" pitchFamily="65" charset="-120"/>
            </a:endParaRPr>
          </a:p>
          <a:p>
            <a:pPr marL="363538" indent="-363538">
              <a:lnSpc>
                <a:spcPct val="100000"/>
              </a:lnSpc>
            </a:pP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教學，可以有考試、學習上的數據分析</a:t>
            </a:r>
            <a:endParaRPr kumimoji="1" lang="en-US" altLang="zh-TW" sz="2400" b="0" dirty="0">
              <a:solidFill>
                <a:srgbClr val="000000"/>
              </a:solidFill>
              <a:latin typeface="Times New Roman" pitchFamily="18" charset="0"/>
              <a:ea typeface="標楷體" pitchFamily="65" charset="-120"/>
            </a:endParaRPr>
          </a:p>
          <a:p>
            <a:pPr marL="717550" lvl="1" indent="-363538">
              <a:lnSpc>
                <a:spcPct val="100000"/>
              </a:lnSpc>
            </a:pPr>
            <a:r>
              <a:rPr lang="zh-TW" altLang="en-US" sz="2200" dirty="0">
                <a:solidFill>
                  <a:srgbClr val="000000"/>
                </a:solidFill>
              </a:rPr>
              <a:t>讓教師</a:t>
            </a:r>
            <a:r>
              <a:rPr kumimoji="1" lang="zh-TW" altLang="en-US" sz="2200" b="0" dirty="0">
                <a:solidFill>
                  <a:srgbClr val="000000"/>
                </a:solidFill>
              </a:rPr>
              <a:t>有更多時間用在發現學生的</a:t>
            </a:r>
            <a:r>
              <a:rPr kumimoji="1" lang="zh-TW" altLang="en-US" sz="2200" b="0" dirty="0" smtClean="0">
                <a:solidFill>
                  <a:srgbClr val="000000"/>
                </a:solidFill>
              </a:rPr>
              <a:t>問題</a:t>
            </a:r>
            <a:endParaRPr kumimoji="1" lang="en-US" altLang="zh-TW" sz="2200" b="0" dirty="0">
              <a:solidFill>
                <a:srgbClr val="000000"/>
              </a:solidFill>
            </a:endParaRPr>
          </a:p>
          <a:p>
            <a:pPr marL="717550" lvl="1" indent="-363538">
              <a:lnSpc>
                <a:spcPct val="100000"/>
              </a:lnSpc>
            </a:pPr>
            <a:r>
              <a:rPr kumimoji="1" lang="zh-TW" altLang="en-US" sz="2200" b="0" dirty="0">
                <a:solidFill>
                  <a:srgbClr val="000000"/>
                </a:solidFill>
              </a:rPr>
              <a:t>讓家長知道小孩學習</a:t>
            </a:r>
            <a:r>
              <a:rPr kumimoji="1" lang="zh-TW" altLang="en-US" sz="2200" b="0" dirty="0" smtClean="0">
                <a:solidFill>
                  <a:srgbClr val="000000"/>
                </a:solidFill>
              </a:rPr>
              <a:t>內容</a:t>
            </a:r>
            <a:endParaRPr kumimoji="1" lang="en-US" altLang="zh-TW" sz="2200" b="0" dirty="0">
              <a:solidFill>
                <a:srgbClr val="000000"/>
              </a:solidFill>
            </a:endParaRPr>
          </a:p>
          <a:p>
            <a:pPr marL="717550" lvl="1" indent="-363538">
              <a:lnSpc>
                <a:spcPct val="100000"/>
              </a:lnSpc>
            </a:pPr>
            <a:r>
              <a:rPr kumimoji="1" lang="zh-TW" altLang="en-US" sz="2200" b="0" dirty="0">
                <a:solidFill>
                  <a:srgbClr val="000000"/>
                </a:solidFill>
              </a:rPr>
              <a:t>讓學生對於不熟的地方，可以多次</a:t>
            </a:r>
            <a:r>
              <a:rPr kumimoji="1" lang="zh-TW" altLang="en-US" sz="2200" b="0" dirty="0" smtClean="0">
                <a:solidFill>
                  <a:srgbClr val="000000"/>
                </a:solidFill>
              </a:rPr>
              <a:t>複習</a:t>
            </a:r>
            <a:endParaRPr kumimoji="1" lang="en-US" altLang="zh-TW" sz="2200" b="0" dirty="0" smtClean="0">
              <a:solidFill>
                <a:srgbClr val="000000"/>
              </a:solidFill>
            </a:endParaRPr>
          </a:p>
          <a:p>
            <a:pPr marL="717550" lvl="1" indent="-363538">
              <a:lnSpc>
                <a:spcPct val="100000"/>
              </a:lnSpc>
            </a:pPr>
            <a:endParaRPr kumimoji="1" lang="en-US" altLang="zh-TW" sz="2200" b="0" dirty="0">
              <a:solidFill>
                <a:srgbClr val="000000"/>
              </a:solidFill>
            </a:endParaRPr>
          </a:p>
          <a:p>
            <a:pPr>
              <a:lnSpc>
                <a:spcPct val="100000"/>
              </a:lnSpc>
            </a:pPr>
            <a:r>
              <a:rPr kumimoji="1" lang="zh-TW" altLang="en-US" sz="2400" b="0" dirty="0" smtClean="0">
                <a:solidFill>
                  <a:srgbClr val="000000"/>
                </a:solidFill>
                <a:latin typeface="Times New Roman" pitchFamily="18" charset="0"/>
                <a:ea typeface="標楷體" pitchFamily="65" charset="-120"/>
              </a:rPr>
              <a:t>需</a:t>
            </a:r>
            <a:r>
              <a:rPr kumimoji="1" lang="zh-TW" altLang="en-US" sz="2400" b="0" dirty="0">
                <a:solidFill>
                  <a:srgbClr val="000000"/>
                </a:solidFill>
                <a:latin typeface="Times New Roman" pitchFamily="18" charset="0"/>
                <a:ea typeface="標楷體" pitchFamily="65" charset="-120"/>
              </a:rPr>
              <a:t>克服問題</a:t>
            </a:r>
            <a:endParaRPr kumimoji="1" lang="en-US" altLang="zh-TW" sz="24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如何了解學生在學習當下是否了解？</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當學生發生問題時，如何獲得幫忙？</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人際互動</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情感交流</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944890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6-1-3</a:t>
            </a:r>
            <a:r>
              <a:rPr lang="zh-TW" altLang="en-US" dirty="0" smtClean="0"/>
              <a:t>　人工智慧</a:t>
            </a:r>
            <a:r>
              <a:rPr lang="zh-TW" altLang="en-US" dirty="0"/>
              <a:t>在居家上的應用</a:t>
            </a:r>
            <a:endParaRPr lang="en-US" altLang="zh-TW" dirty="0"/>
          </a:p>
          <a:p>
            <a:r>
              <a:rPr kumimoji="1" lang="zh-TW" altLang="en-US" sz="2400" b="0" dirty="0" smtClean="0">
                <a:solidFill>
                  <a:srgbClr val="000000"/>
                </a:solidFill>
                <a:latin typeface="Times New Roman" pitchFamily="18" charset="0"/>
                <a:ea typeface="標楷體" pitchFamily="65" charset="-120"/>
              </a:rPr>
              <a:t>透過</a:t>
            </a:r>
            <a:r>
              <a:rPr kumimoji="1" lang="zh-TW" altLang="en-US" sz="2400" b="0" dirty="0">
                <a:solidFill>
                  <a:srgbClr val="000000"/>
                </a:solidFill>
                <a:latin typeface="Times New Roman" pitchFamily="18" charset="0"/>
                <a:ea typeface="標楷體" pitchFamily="65" charset="-120"/>
              </a:rPr>
              <a:t>雲端回傳至</a:t>
            </a:r>
            <a:r>
              <a:rPr kumimoji="1" lang="zh-TW" altLang="en-US" sz="2400" b="0" dirty="0" smtClean="0">
                <a:solidFill>
                  <a:srgbClr val="000000"/>
                </a:solidFill>
                <a:latin typeface="Times New Roman" pitchFamily="18" charset="0"/>
                <a:ea typeface="標楷體" pitchFamily="65" charset="-120"/>
              </a:rPr>
              <a:t>伺服器</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a:solidFill>
                  <a:srgbClr val="000000"/>
                </a:solidFill>
                <a:latin typeface="Times New Roman" pitchFamily="18" charset="0"/>
                <a:ea typeface="標楷體" pitchFamily="65" charset="-120"/>
              </a:rPr>
              <a:t>對於設備的處理器能力要求不</a:t>
            </a:r>
            <a:r>
              <a:rPr kumimoji="1" lang="zh-TW" altLang="en-US" sz="2400" b="0" dirty="0" smtClean="0">
                <a:solidFill>
                  <a:srgbClr val="000000"/>
                </a:solidFill>
                <a:latin typeface="Times New Roman" pitchFamily="18" charset="0"/>
                <a:ea typeface="標楷體" pitchFamily="65" charset="-120"/>
              </a:rPr>
              <a:t>高</a:t>
            </a:r>
            <a:endParaRPr kumimoji="1" lang="en-US" altLang="zh-TW" sz="2400" b="0" dirty="0">
              <a:solidFill>
                <a:srgbClr val="000000"/>
              </a:solidFill>
              <a:latin typeface="Times New Roman" pitchFamily="18" charset="0"/>
              <a:ea typeface="標楷體" pitchFamily="65" charset="-120"/>
            </a:endParaRPr>
          </a:p>
          <a:p>
            <a:pPr marL="0" indent="0">
              <a:buNone/>
            </a:pPr>
            <a:endParaRPr kumimoji="1" lang="zh-TW" altLang="en-US" sz="2400" b="0" dirty="0">
              <a:solidFill>
                <a:srgbClr val="000000"/>
              </a:solidFill>
              <a:latin typeface="Times New Roman" pitchFamily="18" charset="0"/>
              <a:ea typeface="標楷體" pitchFamily="65" charset="-12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338" y="3397717"/>
            <a:ext cx="3581114" cy="2870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7300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kumimoji="1" lang="zh-TW" altLang="en-US" sz="2400" b="0" dirty="0" smtClean="0">
                <a:solidFill>
                  <a:srgbClr val="000000"/>
                </a:solidFill>
                <a:latin typeface="Times New Roman" pitchFamily="18" charset="0"/>
                <a:ea typeface="標楷體" pitchFamily="65" charset="-120"/>
              </a:rPr>
              <a:t>透過</a:t>
            </a:r>
            <a:r>
              <a:rPr kumimoji="1" lang="zh-TW" altLang="en-US" sz="2400" b="0" dirty="0">
                <a:solidFill>
                  <a:srgbClr val="000000"/>
                </a:solidFill>
                <a:latin typeface="Times New Roman" pitchFamily="18" charset="0"/>
                <a:ea typeface="標楷體" pitchFamily="65" charset="-120"/>
              </a:rPr>
              <a:t>不斷的學習以及接收更多外界的資訊來達到更好</a:t>
            </a:r>
            <a:r>
              <a:rPr kumimoji="1" lang="zh-TW" altLang="en-US" sz="2400" b="0" dirty="0" smtClean="0">
                <a:solidFill>
                  <a:srgbClr val="000000"/>
                </a:solidFill>
                <a:latin typeface="Times New Roman" pitchFamily="18" charset="0"/>
                <a:ea typeface="標楷體" pitchFamily="65" charset="-120"/>
              </a:rPr>
              <a:t>的</a:t>
            </a:r>
            <a:r>
              <a:rPr kumimoji="1" lang="en-US" altLang="zh-TW" sz="2400" b="0" dirty="0" smtClean="0">
                <a:solidFill>
                  <a:srgbClr val="000000"/>
                </a:solidFill>
                <a:latin typeface="Times New Roman" pitchFamily="18" charset="0"/>
                <a:ea typeface="標楷體" pitchFamily="65" charset="-120"/>
              </a:rPr>
              <a:t/>
            </a:r>
            <a:br>
              <a:rPr kumimoji="1" lang="en-US" altLang="zh-TW" sz="2400" b="0" dirty="0" smtClean="0">
                <a:solidFill>
                  <a:srgbClr val="000000"/>
                </a:solidFill>
                <a:latin typeface="Times New Roman" pitchFamily="18" charset="0"/>
                <a:ea typeface="標楷體" pitchFamily="65" charset="-120"/>
              </a:rPr>
            </a:br>
            <a:r>
              <a:rPr kumimoji="1" lang="zh-TW" altLang="en-US" sz="2400" b="0" dirty="0" smtClean="0">
                <a:solidFill>
                  <a:srgbClr val="000000"/>
                </a:solidFill>
                <a:latin typeface="Times New Roman" pitchFamily="18" charset="0"/>
                <a:ea typeface="標楷體" pitchFamily="65" charset="-120"/>
              </a:rPr>
              <a:t>回應效果</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隨機式掃地機器人</a:t>
            </a:r>
            <a:endParaRPr kumimoji="1" lang="en-US" altLang="zh-TW" sz="2200" b="0" dirty="0">
              <a:solidFill>
                <a:srgbClr val="000000"/>
              </a:solidFill>
              <a:latin typeface="Times New Roman" pitchFamily="18" charset="0"/>
              <a:ea typeface="標楷體" pitchFamily="65" charset="-120"/>
            </a:endParaRPr>
          </a:p>
          <a:p>
            <a:pPr marL="998537" lvl="2" indent="-363538">
              <a:lnSpc>
                <a:spcPct val="100000"/>
              </a:lnSpc>
              <a:tabLst>
                <a:tab pos="8072438" algn="r"/>
              </a:tabLst>
            </a:pPr>
            <a:r>
              <a:rPr kumimoji="1" lang="zh-TW" altLang="en-US" sz="2000" b="0" dirty="0">
                <a:solidFill>
                  <a:srgbClr val="000000"/>
                </a:solidFill>
              </a:rPr>
              <a:t>一開始先隨機</a:t>
            </a:r>
            <a:r>
              <a:rPr kumimoji="1" lang="zh-TW" altLang="en-US" sz="2000" b="0" dirty="0" smtClean="0">
                <a:solidFill>
                  <a:srgbClr val="000000"/>
                </a:solidFill>
              </a:rPr>
              <a:t>掃</a:t>
            </a:r>
            <a:endParaRPr kumimoji="1" lang="en-US" altLang="zh-TW" sz="2000" b="0" dirty="0">
              <a:solidFill>
                <a:srgbClr val="000000"/>
              </a:solidFill>
            </a:endParaRPr>
          </a:p>
          <a:p>
            <a:pPr marL="998537" lvl="2" indent="-363538">
              <a:lnSpc>
                <a:spcPct val="100000"/>
              </a:lnSpc>
              <a:tabLst>
                <a:tab pos="8072438" algn="r"/>
              </a:tabLst>
            </a:pPr>
            <a:r>
              <a:rPr kumimoji="1" lang="zh-TW" altLang="en-US" sz="2000" b="0" dirty="0">
                <a:solidFill>
                  <a:srgbClr val="000000"/>
                </a:solidFill>
              </a:rPr>
              <a:t>透過碰撞</a:t>
            </a:r>
            <a:r>
              <a:rPr kumimoji="1" lang="en-US" altLang="zh-TW" sz="2000" b="0" dirty="0">
                <a:solidFill>
                  <a:srgbClr val="000000"/>
                </a:solidFill>
              </a:rPr>
              <a:t>(</a:t>
            </a:r>
            <a:r>
              <a:rPr kumimoji="1" lang="zh-TW" altLang="en-US" sz="2000" b="0" dirty="0">
                <a:solidFill>
                  <a:srgbClr val="000000"/>
                </a:solidFill>
              </a:rPr>
              <a:t>或偵測</a:t>
            </a:r>
            <a:r>
              <a:rPr kumimoji="1" lang="en-US" altLang="zh-TW" sz="2000" b="0" dirty="0">
                <a:solidFill>
                  <a:srgbClr val="000000"/>
                </a:solidFill>
              </a:rPr>
              <a:t>)</a:t>
            </a:r>
            <a:r>
              <a:rPr kumimoji="1" lang="zh-TW" altLang="en-US" sz="2000" b="0" dirty="0">
                <a:solidFill>
                  <a:srgbClr val="000000"/>
                </a:solidFill>
              </a:rPr>
              <a:t>來確認這個室內空間的</a:t>
            </a:r>
            <a:r>
              <a:rPr kumimoji="1" lang="zh-TW" altLang="en-US" sz="2000" b="0" dirty="0" smtClean="0">
                <a:solidFill>
                  <a:srgbClr val="000000"/>
                </a:solidFill>
              </a:rPr>
              <a:t>格局</a:t>
            </a:r>
            <a:endParaRPr kumimoji="1" lang="en-US" altLang="zh-TW" sz="2000" b="0" dirty="0">
              <a:solidFill>
                <a:srgbClr val="000000"/>
              </a:solidFill>
            </a:endParaRPr>
          </a:p>
          <a:p>
            <a:pPr marL="998537" lvl="2" indent="-363538">
              <a:lnSpc>
                <a:spcPct val="100000"/>
              </a:lnSpc>
              <a:tabLst>
                <a:tab pos="8072438" algn="r"/>
              </a:tabLst>
            </a:pPr>
            <a:r>
              <a:rPr kumimoji="1" lang="zh-TW" altLang="en-US" sz="2000" b="0" dirty="0">
                <a:solidFill>
                  <a:srgbClr val="000000"/>
                </a:solidFill>
              </a:rPr>
              <a:t>透過鏡頭來判斷障礙物是否可以</a:t>
            </a:r>
            <a:r>
              <a:rPr kumimoji="1" lang="zh-TW" altLang="en-US" sz="2000" b="0" dirty="0" smtClean="0">
                <a:solidFill>
                  <a:srgbClr val="000000"/>
                </a:solidFill>
              </a:rPr>
              <a:t>推開</a:t>
            </a:r>
            <a:endParaRPr kumimoji="1" lang="en-US" altLang="zh-TW" sz="2000" b="0" dirty="0">
              <a:solidFill>
                <a:srgbClr val="000000"/>
              </a:solidFill>
            </a:endParaRPr>
          </a:p>
          <a:p>
            <a:pPr marL="998537" lvl="2" indent="-363538">
              <a:lnSpc>
                <a:spcPct val="100000"/>
              </a:lnSpc>
              <a:tabLst>
                <a:tab pos="8072438" algn="r"/>
              </a:tabLst>
            </a:pPr>
            <a:r>
              <a:rPr kumimoji="1" lang="zh-TW" altLang="en-US" sz="2000" b="0" dirty="0">
                <a:solidFill>
                  <a:srgbClr val="000000"/>
                </a:solidFill>
              </a:rPr>
              <a:t>室內平面圖的</a:t>
            </a:r>
            <a:r>
              <a:rPr kumimoji="1" lang="zh-TW" altLang="en-US" sz="2000" b="0" dirty="0" smtClean="0">
                <a:solidFill>
                  <a:srgbClr val="000000"/>
                </a:solidFill>
              </a:rPr>
              <a:t>繪製</a:t>
            </a:r>
            <a:endParaRPr kumimoji="1" lang="en-US" altLang="zh-TW" sz="2000" dirty="0">
              <a:solidFill>
                <a:srgbClr val="000000"/>
              </a:solidFill>
            </a:endParaRPr>
          </a:p>
          <a:p>
            <a:pPr marL="998537" lvl="2" indent="-363538">
              <a:lnSpc>
                <a:spcPct val="100000"/>
              </a:lnSpc>
              <a:tabLst>
                <a:tab pos="8072438" algn="r"/>
              </a:tabLst>
            </a:pPr>
            <a:r>
              <a:rPr kumimoji="1" lang="zh-TW" altLang="en-US" sz="2000" dirty="0">
                <a:solidFill>
                  <a:srgbClr val="000000"/>
                </a:solidFill>
              </a:rPr>
              <a:t>未來可以更有效率地進行</a:t>
            </a:r>
            <a:r>
              <a:rPr kumimoji="1" lang="zh-TW" altLang="en-US" sz="2000" dirty="0" smtClean="0">
                <a:solidFill>
                  <a:srgbClr val="000000"/>
                </a:solidFill>
              </a:rPr>
              <a:t>打掃</a:t>
            </a:r>
            <a:endParaRPr kumimoji="1" lang="en-US" altLang="zh-TW" sz="2000" dirty="0">
              <a:solidFill>
                <a:srgbClr val="000000"/>
              </a:solidFill>
            </a:endParaRPr>
          </a:p>
          <a:p>
            <a:pPr marL="363538" indent="-363538">
              <a:tabLst>
                <a:tab pos="8072438" algn="r"/>
              </a:tabLst>
            </a:pPr>
            <a:r>
              <a:rPr kumimoji="1" lang="zh-TW" altLang="en-US" sz="2400" b="0" dirty="0" smtClean="0">
                <a:solidFill>
                  <a:srgbClr val="000000"/>
                </a:solidFill>
                <a:latin typeface="Times New Roman" pitchFamily="18" charset="0"/>
                <a:ea typeface="標楷體" pitchFamily="65" charset="-120"/>
              </a:rPr>
              <a:t>當作</a:t>
            </a:r>
            <a:r>
              <a:rPr kumimoji="1" lang="zh-TW" altLang="en-US" sz="2400" b="0" dirty="0">
                <a:solidFill>
                  <a:srgbClr val="000000"/>
                </a:solidFill>
                <a:latin typeface="Times New Roman" pitchFamily="18" charset="0"/>
                <a:ea typeface="標楷體" pitchFamily="65" charset="-120"/>
              </a:rPr>
              <a:t>家裡的管家，替使用者打理家中大小</a:t>
            </a:r>
            <a:r>
              <a:rPr kumimoji="1" lang="zh-TW" altLang="en-US" sz="2400" b="0" dirty="0" smtClean="0">
                <a:solidFill>
                  <a:srgbClr val="000000"/>
                </a:solidFill>
                <a:latin typeface="Times New Roman" pitchFamily="18" charset="0"/>
                <a:ea typeface="標楷體" pitchFamily="65" charset="-120"/>
              </a:rPr>
              <a:t>事務</a:t>
            </a: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18021547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6-1-4</a:t>
            </a:r>
            <a:r>
              <a:rPr lang="zh-TW" altLang="en-US" dirty="0"/>
              <a:t>　</a:t>
            </a:r>
            <a:r>
              <a:rPr lang="zh-TW" altLang="en-US" dirty="0" smtClean="0"/>
              <a:t>人工智慧</a:t>
            </a:r>
            <a:r>
              <a:rPr lang="zh-TW" altLang="en-US" dirty="0"/>
              <a:t>在醫療上的應用</a:t>
            </a:r>
            <a:endParaRPr lang="en-US" altLang="zh-TW" dirty="0"/>
          </a:p>
          <a:p>
            <a:pPr>
              <a:tabLst>
                <a:tab pos="630238" algn="l"/>
                <a:tab pos="8072438" algn="r"/>
              </a:tabLst>
            </a:pPr>
            <a:r>
              <a:rPr kumimoji="1" lang="zh-TW" altLang="en-US" sz="2400" b="0" dirty="0" smtClean="0">
                <a:solidFill>
                  <a:srgbClr val="000000"/>
                </a:solidFill>
                <a:latin typeface="Times New Roman" pitchFamily="18" charset="0"/>
                <a:ea typeface="標楷體" pitchFamily="65" charset="-120"/>
              </a:rPr>
              <a:t>著名</a:t>
            </a:r>
            <a:r>
              <a:rPr kumimoji="1" lang="zh-TW" altLang="en-US" sz="2400" b="0" dirty="0">
                <a:solidFill>
                  <a:srgbClr val="000000"/>
                </a:solidFill>
                <a:latin typeface="Times New Roman" pitchFamily="18" charset="0"/>
                <a:ea typeface="標楷體" pitchFamily="65" charset="-120"/>
              </a:rPr>
              <a:t>的醫療機器人 </a:t>
            </a:r>
            <a:r>
              <a:rPr kumimoji="1" lang="en-US" altLang="zh-TW" sz="2400" b="0" dirty="0">
                <a:solidFill>
                  <a:srgbClr val="000000"/>
                </a:solidFill>
                <a:latin typeface="Times New Roman" pitchFamily="18" charset="0"/>
                <a:ea typeface="標楷體" pitchFamily="65" charset="-120"/>
              </a:rPr>
              <a:t>--</a:t>
            </a:r>
            <a:r>
              <a:rPr kumimoji="1" lang="zh-TW" altLang="en-US" sz="2400" b="0" dirty="0">
                <a:solidFill>
                  <a:srgbClr val="000000"/>
                </a:solidFill>
                <a:latin typeface="Times New Roman" pitchFamily="18" charset="0"/>
                <a:ea typeface="標楷體" pitchFamily="65" charset="-120"/>
              </a:rPr>
              <a:t> 達文西手術機器人</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使用</a:t>
            </a:r>
            <a:r>
              <a:rPr kumimoji="1" lang="en-US" altLang="zh-TW" sz="2200" b="0" dirty="0">
                <a:solidFill>
                  <a:srgbClr val="000000"/>
                </a:solidFill>
                <a:latin typeface="Times New Roman" pitchFamily="18" charset="0"/>
                <a:ea typeface="標楷體" pitchFamily="65" charset="-120"/>
              </a:rPr>
              <a:t>3D-HD</a:t>
            </a:r>
            <a:r>
              <a:rPr kumimoji="1" lang="zh-TW" altLang="en-US" sz="2200" b="0" dirty="0">
                <a:solidFill>
                  <a:srgbClr val="000000"/>
                </a:solidFill>
                <a:latin typeface="Times New Roman" pitchFamily="18" charset="0"/>
                <a:ea typeface="標楷體" pitchFamily="65" charset="-120"/>
              </a:rPr>
              <a:t>超高解析度視野與仿真手腕手術</a:t>
            </a:r>
            <a:r>
              <a:rPr kumimoji="1" lang="zh-TW" altLang="en-US" sz="2200" b="0" dirty="0" smtClean="0">
                <a:solidFill>
                  <a:srgbClr val="000000"/>
                </a:solidFill>
                <a:latin typeface="Times New Roman" pitchFamily="18" charset="0"/>
                <a:ea typeface="標楷體" pitchFamily="65" charset="-120"/>
              </a:rPr>
              <a:t>器械</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提升手術的精準度與靈活</a:t>
            </a:r>
            <a:r>
              <a:rPr kumimoji="1" lang="zh-TW" altLang="en-US" sz="2200" b="0" dirty="0" smtClean="0">
                <a:solidFill>
                  <a:srgbClr val="000000"/>
                </a:solidFill>
                <a:latin typeface="Times New Roman" pitchFamily="18" charset="0"/>
                <a:ea typeface="標楷體" pitchFamily="65" charset="-120"/>
              </a:rPr>
              <a:t>度</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增加完成手術的</a:t>
            </a:r>
            <a:r>
              <a:rPr kumimoji="1" lang="zh-TW" altLang="en-US" sz="2200" b="0" dirty="0" smtClean="0">
                <a:solidFill>
                  <a:srgbClr val="000000"/>
                </a:solidFill>
                <a:latin typeface="Times New Roman" pitchFamily="18" charset="0"/>
                <a:ea typeface="標楷體" pitchFamily="65" charset="-120"/>
              </a:rPr>
              <a:t>可能性</a:t>
            </a:r>
            <a:endParaRPr kumimoji="1" lang="zh-TW" altLang="en-US"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提高手術的</a:t>
            </a:r>
            <a:r>
              <a:rPr kumimoji="1" lang="zh-TW" altLang="en-US" sz="2200" b="0" dirty="0" smtClean="0">
                <a:solidFill>
                  <a:srgbClr val="000000"/>
                </a:solidFill>
                <a:latin typeface="Times New Roman" pitchFamily="18" charset="0"/>
                <a:ea typeface="標楷體" pitchFamily="65" charset="-120"/>
              </a:rPr>
              <a:t>效率</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讓病患的傷口較小，恢復得</a:t>
            </a:r>
            <a:r>
              <a:rPr kumimoji="1" lang="zh-TW" altLang="en-US" sz="2200" b="0" dirty="0" smtClean="0">
                <a:solidFill>
                  <a:srgbClr val="000000"/>
                </a:solidFill>
                <a:latin typeface="Times New Roman" pitchFamily="18" charset="0"/>
                <a:ea typeface="標楷體" pitchFamily="65" charset="-120"/>
              </a:rPr>
              <a:t>快</a:t>
            </a:r>
            <a:endParaRPr kumimoji="1" lang="en-US" altLang="zh-TW" sz="22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5191392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004" y="2358843"/>
            <a:ext cx="5289034" cy="3560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8088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grpSp>
        <p:nvGrpSpPr>
          <p:cNvPr id="4" name="群組 3"/>
          <p:cNvGrpSpPr/>
          <p:nvPr/>
        </p:nvGrpSpPr>
        <p:grpSpPr>
          <a:xfrm>
            <a:off x="5486399" y="4145280"/>
            <a:ext cx="3119121" cy="1442720"/>
            <a:chOff x="5486399" y="4145280"/>
            <a:chExt cx="3119121" cy="1442720"/>
          </a:xfrm>
        </p:grpSpPr>
        <p:pic>
          <p:nvPicPr>
            <p:cNvPr id="5"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920" t="46207" r="1149" b="4827"/>
            <a:stretch/>
          </p:blipFill>
          <p:spPr bwMode="auto">
            <a:xfrm>
              <a:off x="5486399" y="4145280"/>
              <a:ext cx="3119121" cy="144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4864" y="4869020"/>
              <a:ext cx="554842" cy="554841"/>
            </a:xfrm>
            <a:prstGeom prst="rect">
              <a:avLst/>
            </a:prstGeom>
            <a:noFill/>
            <a:extLst>
              <a:ext uri="{909E8E84-426E-40DD-AFC4-6F175D3DCCD1}">
                <a14:hiddenFill xmlns:a14="http://schemas.microsoft.com/office/drawing/2010/main">
                  <a:solidFill>
                    <a:srgbClr val="FFFFFF"/>
                  </a:solidFill>
                </a14:hiddenFill>
              </a:ext>
            </a:extLst>
          </p:spPr>
        </p:pic>
      </p:gr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24" y="2739354"/>
            <a:ext cx="4182097" cy="268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135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前言</a:t>
            </a:r>
          </a:p>
        </p:txBody>
      </p:sp>
      <p:sp>
        <p:nvSpPr>
          <p:cNvPr id="5" name="內容版面配置區 4"/>
          <p:cNvSpPr>
            <a:spLocks noGrp="1"/>
          </p:cNvSpPr>
          <p:nvPr>
            <p:ph idx="1"/>
          </p:nvPr>
        </p:nvSpPr>
        <p:spPr/>
        <p:txBody>
          <a:bodyPr/>
          <a:lstStyle/>
          <a:p>
            <a:pPr eaLnBrk="1">
              <a:lnSpc>
                <a:spcPct val="100000"/>
              </a:lnSpc>
              <a:spcBef>
                <a:spcPts val="600"/>
              </a:spcBef>
            </a:pPr>
            <a:r>
              <a:rPr kumimoji="1" lang="zh-TW" altLang="en-US" sz="2400" b="0" dirty="0">
                <a:solidFill>
                  <a:schemeClr val="tx1"/>
                </a:solidFill>
                <a:latin typeface="Times New Roman" pitchFamily="18" charset="0"/>
                <a:ea typeface="標楷體" pitchFamily="65" charset="-120"/>
              </a:rPr>
              <a:t>依智慧的強弱</a:t>
            </a:r>
            <a:endParaRPr kumimoji="1" lang="en-US" altLang="zh-TW" sz="2400" b="0" dirty="0">
              <a:solidFill>
                <a:schemeClr val="tx1"/>
              </a:solidFill>
              <a:latin typeface="Times New Roman" pitchFamily="18" charset="0"/>
              <a:ea typeface="標楷體" pitchFamily="65" charset="-120"/>
            </a:endParaRPr>
          </a:p>
          <a:p>
            <a:pPr marL="354013" lvl="3" indent="344488" eaLnBrk="1">
              <a:lnSpc>
                <a:spcPct val="100000"/>
              </a:lnSpc>
              <a:spcBef>
                <a:spcPts val="600"/>
              </a:spcBef>
              <a:tabLst>
                <a:tab pos="8072438" algn="r"/>
              </a:tabLst>
            </a:pPr>
            <a:r>
              <a:rPr lang="zh-TW" altLang="en-US" sz="2200" dirty="0"/>
              <a:t>弱</a:t>
            </a:r>
            <a:r>
              <a:rPr lang="zh-TW" altLang="en-US" sz="2200" dirty="0" smtClean="0"/>
              <a:t>人工智慧</a:t>
            </a:r>
            <a:endParaRPr lang="en-US" altLang="zh-TW" sz="2200" dirty="0"/>
          </a:p>
          <a:p>
            <a:pPr marL="354013" lvl="3" indent="344488" eaLnBrk="1">
              <a:lnSpc>
                <a:spcPct val="100000"/>
              </a:lnSpc>
              <a:spcBef>
                <a:spcPts val="600"/>
              </a:spcBef>
              <a:tabLst>
                <a:tab pos="8072438" algn="r"/>
              </a:tabLst>
            </a:pPr>
            <a:r>
              <a:rPr lang="zh-TW" altLang="en-US" sz="2200" dirty="0"/>
              <a:t>強</a:t>
            </a:r>
            <a:r>
              <a:rPr lang="zh-TW" altLang="en-US" sz="2200" dirty="0" smtClean="0"/>
              <a:t>人工智慧</a:t>
            </a:r>
            <a:endParaRPr lang="en-US" altLang="zh-TW" sz="2200" dirty="0"/>
          </a:p>
          <a:p>
            <a:pPr marL="0" lvl="2" indent="344488" eaLnBrk="1">
              <a:lnSpc>
                <a:spcPct val="100000"/>
              </a:lnSpc>
              <a:spcBef>
                <a:spcPts val="600"/>
              </a:spcBef>
              <a:tabLst>
                <a:tab pos="8072438" algn="r"/>
              </a:tabLst>
            </a:pPr>
            <a:r>
              <a:rPr lang="zh-TW" altLang="en-US" sz="2400" dirty="0"/>
              <a:t>弱人工智慧</a:t>
            </a:r>
            <a:endParaRPr lang="en-US" altLang="zh-TW" sz="2400" dirty="0"/>
          </a:p>
          <a:p>
            <a:pPr marL="354013" lvl="3" indent="344488" eaLnBrk="1">
              <a:lnSpc>
                <a:spcPct val="100000"/>
              </a:lnSpc>
              <a:spcBef>
                <a:spcPts val="600"/>
              </a:spcBef>
              <a:tabLst>
                <a:tab pos="8072438" algn="r"/>
              </a:tabLst>
            </a:pPr>
            <a:r>
              <a:rPr kumimoji="1" lang="zh-TW" altLang="en-US" sz="2200" dirty="0"/>
              <a:t>不要求機器具有人類完整的認知</a:t>
            </a:r>
            <a:r>
              <a:rPr kumimoji="1" lang="zh-TW" altLang="en-US" sz="2200" dirty="0" smtClean="0"/>
              <a:t>能力</a:t>
            </a:r>
            <a:endParaRPr kumimoji="1" lang="en-US" altLang="zh-TW" sz="2200" dirty="0"/>
          </a:p>
          <a:p>
            <a:pPr marL="717550" lvl="3" indent="-363538" eaLnBrk="1">
              <a:lnSpc>
                <a:spcPct val="100000"/>
              </a:lnSpc>
              <a:spcBef>
                <a:spcPts val="600"/>
              </a:spcBef>
              <a:tabLst>
                <a:tab pos="8072438" algn="r"/>
              </a:tabLst>
            </a:pPr>
            <a:r>
              <a:rPr lang="zh-TW" altLang="en-US" sz="2200" dirty="0"/>
              <a:t>通過大量的數據來建立一個模型，進而使用這個模型來處理</a:t>
            </a:r>
            <a:r>
              <a:rPr lang="zh-TW" altLang="en-US" sz="2200" dirty="0" smtClean="0"/>
              <a:t>問題</a:t>
            </a:r>
            <a:endParaRPr lang="en-US" altLang="zh-TW" sz="2200" dirty="0"/>
          </a:p>
          <a:p>
            <a:pPr marL="0" lvl="2" indent="363538" eaLnBrk="1">
              <a:lnSpc>
                <a:spcPct val="100000"/>
              </a:lnSpc>
              <a:spcBef>
                <a:spcPts val="600"/>
              </a:spcBef>
              <a:tabLst>
                <a:tab pos="8072438" algn="r"/>
              </a:tabLst>
            </a:pPr>
            <a:r>
              <a:rPr lang="zh-TW" altLang="en-US" sz="2400" dirty="0"/>
              <a:t>強人工智慧</a:t>
            </a:r>
            <a:endParaRPr lang="en-US" altLang="zh-TW" sz="2400" dirty="0"/>
          </a:p>
          <a:p>
            <a:pPr marL="354013" lvl="3" indent="363538" eaLnBrk="1">
              <a:lnSpc>
                <a:spcPct val="100000"/>
              </a:lnSpc>
              <a:spcBef>
                <a:spcPts val="600"/>
              </a:spcBef>
              <a:tabLst>
                <a:tab pos="8072438" algn="r"/>
              </a:tabLst>
            </a:pPr>
            <a:r>
              <a:rPr kumimoji="1" lang="zh-TW" altLang="en-US" sz="2200" dirty="0"/>
              <a:t>要求機器能夠像人類一樣處理各種各樣的</a:t>
            </a:r>
            <a:r>
              <a:rPr kumimoji="1" lang="zh-TW" altLang="en-US" sz="2200" dirty="0" smtClean="0"/>
              <a:t>事件</a:t>
            </a:r>
            <a:endParaRPr kumimoji="1" lang="en-US" altLang="zh-TW" sz="2200" dirty="0"/>
          </a:p>
          <a:p>
            <a:pPr marL="354013" lvl="3" indent="363538" eaLnBrk="1">
              <a:lnSpc>
                <a:spcPct val="100000"/>
              </a:lnSpc>
              <a:spcBef>
                <a:spcPts val="600"/>
              </a:spcBef>
              <a:tabLst>
                <a:tab pos="8072438" algn="r"/>
              </a:tabLst>
            </a:pPr>
            <a:r>
              <a:rPr lang="zh-TW" altLang="en-US" sz="2200" dirty="0"/>
              <a:t>模擬出人類才擁有的意識、感性、知識和覺悟等</a:t>
            </a:r>
            <a:r>
              <a:rPr lang="zh-TW" altLang="en-US" sz="2200" dirty="0" smtClean="0"/>
              <a:t>特徵</a:t>
            </a:r>
            <a:endParaRPr kumimoji="1" lang="en-US" altLang="zh-TW" sz="2200" dirty="0"/>
          </a:p>
        </p:txBody>
      </p:sp>
    </p:spTree>
    <p:extLst>
      <p:ext uri="{BB962C8B-B14F-4D97-AF65-F5344CB8AC3E}">
        <p14:creationId xmlns:p14="http://schemas.microsoft.com/office/powerpoint/2010/main" val="3774102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704730" cy="5040312"/>
          </a:xfrm>
        </p:spPr>
        <p:txBody>
          <a:bodyPr/>
          <a:lstStyle/>
          <a:p>
            <a:r>
              <a:rPr kumimoji="1" lang="zh-TW" altLang="en-US" sz="2400" b="0" dirty="0" smtClean="0">
                <a:solidFill>
                  <a:srgbClr val="000000"/>
                </a:solidFill>
                <a:latin typeface="Times New Roman" pitchFamily="18" charset="0"/>
                <a:ea typeface="標楷體" pitchFamily="65" charset="-120"/>
              </a:rPr>
              <a:t>協助</a:t>
            </a:r>
            <a:r>
              <a:rPr kumimoji="1" lang="zh-TW" altLang="en-US" sz="2400" b="0" dirty="0">
                <a:solidFill>
                  <a:srgbClr val="000000"/>
                </a:solidFill>
                <a:latin typeface="Times New Roman" pitchFamily="18" charset="0"/>
                <a:ea typeface="標楷體" pitchFamily="65" charset="-120"/>
              </a:rPr>
              <a:t>醫生腫瘤判斷</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人工智慧影像辨識技術</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「腦部腫瘤影像判讀</a:t>
            </a:r>
            <a:r>
              <a:rPr kumimoji="1" lang="en-US" altLang="zh-TW" sz="2200" b="0" dirty="0">
                <a:solidFill>
                  <a:srgbClr val="000000"/>
                </a:solidFill>
                <a:latin typeface="Times New Roman" pitchFamily="18" charset="0"/>
                <a:ea typeface="標楷體" pitchFamily="65" charset="-120"/>
              </a:rPr>
              <a:t>AI</a:t>
            </a:r>
            <a:r>
              <a:rPr kumimoji="1" lang="zh-TW" altLang="en-US" sz="2200" b="0" dirty="0">
                <a:solidFill>
                  <a:srgbClr val="000000"/>
                </a:solidFill>
                <a:latin typeface="Times New Roman" pitchFamily="18" charset="0"/>
                <a:ea typeface="標楷體" pitchFamily="65" charset="-120"/>
              </a:rPr>
              <a:t>系統</a:t>
            </a:r>
            <a:r>
              <a:rPr kumimoji="1" lang="zh-TW" altLang="en-US" sz="2200" b="0" dirty="0" smtClean="0">
                <a:solidFill>
                  <a:srgbClr val="000000"/>
                </a:solidFill>
                <a:latin typeface="Times New Roman" pitchFamily="18" charset="0"/>
                <a:ea typeface="標楷體" pitchFamily="65" charset="-120"/>
              </a:rPr>
              <a:t>」</a:t>
            </a:r>
            <a:endParaRPr kumimoji="1" lang="en-US" altLang="zh-TW" sz="2200" b="0" dirty="0" smtClean="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要</a:t>
            </a:r>
            <a:r>
              <a:rPr kumimoji="1" lang="zh-TW" altLang="en-US" sz="2400" b="0" dirty="0">
                <a:solidFill>
                  <a:srgbClr val="000000"/>
                </a:solidFill>
                <a:latin typeface="Times New Roman" pitchFamily="18" charset="0"/>
                <a:ea typeface="標楷體" pitchFamily="65" charset="-120"/>
              </a:rPr>
              <a:t>教導、訓練電腦學人腦，看懂醫學影像，達到判讀</a:t>
            </a:r>
            <a:r>
              <a:rPr kumimoji="1" lang="zh-TW" altLang="en-US" sz="2400" b="0" dirty="0" smtClean="0">
                <a:solidFill>
                  <a:srgbClr val="000000"/>
                </a:solidFill>
                <a:latin typeface="Times New Roman" pitchFamily="18" charset="0"/>
                <a:ea typeface="標楷體" pitchFamily="65" charset="-120"/>
              </a:rPr>
              <a:t>診斷</a:t>
            </a:r>
            <a:r>
              <a:rPr kumimoji="1" lang="en-US" altLang="zh-TW" sz="2400" b="0" dirty="0" smtClean="0">
                <a:solidFill>
                  <a:srgbClr val="000000"/>
                </a:solidFill>
                <a:latin typeface="Times New Roman" pitchFamily="18" charset="0"/>
                <a:ea typeface="標楷體" pitchFamily="65" charset="-120"/>
              </a:rPr>
              <a:t/>
            </a:r>
            <a:br>
              <a:rPr kumimoji="1" lang="en-US" altLang="zh-TW" sz="2400" b="0" dirty="0" smtClean="0">
                <a:solidFill>
                  <a:srgbClr val="000000"/>
                </a:solidFill>
                <a:latin typeface="Times New Roman" pitchFamily="18" charset="0"/>
                <a:ea typeface="標楷體" pitchFamily="65" charset="-120"/>
              </a:rPr>
            </a:b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化的醫療新</a:t>
            </a:r>
            <a:r>
              <a:rPr kumimoji="1" lang="zh-TW" altLang="en-US" sz="2400" b="0" dirty="0" smtClean="0">
                <a:solidFill>
                  <a:srgbClr val="000000"/>
                </a:solidFill>
                <a:latin typeface="Times New Roman" pitchFamily="18" charset="0"/>
                <a:ea typeface="標楷體" pitchFamily="65" charset="-120"/>
              </a:rPr>
              <a:t>境界</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訓練方式是</a:t>
            </a:r>
            <a:endParaRPr kumimoji="1" lang="en-US" altLang="zh-TW" sz="22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pPr>
            <a:r>
              <a:rPr kumimoji="1" lang="zh-TW" altLang="en-US" sz="2000" b="0" dirty="0">
                <a:solidFill>
                  <a:srgbClr val="000000"/>
                </a:solidFill>
                <a:latin typeface="Times New Roman" pitchFamily="18" charset="0"/>
                <a:ea typeface="標楷體" pitchFamily="65" charset="-120"/>
              </a:rPr>
              <a:t>醫生需要將許多腦瘤影像圖標註好</a:t>
            </a:r>
            <a:r>
              <a:rPr kumimoji="1" lang="zh-TW" altLang="en-US" sz="2000" b="0" dirty="0" smtClean="0">
                <a:solidFill>
                  <a:srgbClr val="000000"/>
                </a:solidFill>
                <a:latin typeface="Times New Roman" pitchFamily="18" charset="0"/>
                <a:ea typeface="標楷體" pitchFamily="65" charset="-120"/>
              </a:rPr>
              <a:t>後，讓</a:t>
            </a:r>
            <a:r>
              <a:rPr kumimoji="1" lang="zh-TW" altLang="en-US" sz="2000" b="0" dirty="0">
                <a:solidFill>
                  <a:srgbClr val="000000"/>
                </a:solidFill>
                <a:latin typeface="Times New Roman" pitchFamily="18" charset="0"/>
                <a:ea typeface="標楷體" pitchFamily="65" charset="-120"/>
              </a:rPr>
              <a:t>人工智慧去訓練</a:t>
            </a:r>
            <a:r>
              <a:rPr kumimoji="1" lang="zh-TW" altLang="en-US" sz="2000" b="0" dirty="0" smtClean="0">
                <a:solidFill>
                  <a:srgbClr val="000000"/>
                </a:solidFill>
                <a:latin typeface="Times New Roman" pitchFamily="18" charset="0"/>
                <a:ea typeface="標楷體" pitchFamily="65" charset="-120"/>
              </a:rPr>
              <a:t>以及</a:t>
            </a:r>
            <a:r>
              <a:rPr kumimoji="1" lang="en-US" altLang="zh-TW" sz="2000" b="0" dirty="0" smtClean="0">
                <a:solidFill>
                  <a:srgbClr val="000000"/>
                </a:solidFill>
                <a:latin typeface="Times New Roman" pitchFamily="18" charset="0"/>
                <a:ea typeface="標楷體" pitchFamily="65" charset="-120"/>
              </a:rPr>
              <a:t/>
            </a:r>
            <a:br>
              <a:rPr kumimoji="1" lang="en-US" altLang="zh-TW" sz="2000" b="0" dirty="0" smtClean="0">
                <a:solidFill>
                  <a:srgbClr val="000000"/>
                </a:solidFill>
                <a:latin typeface="Times New Roman" pitchFamily="18" charset="0"/>
                <a:ea typeface="標楷體" pitchFamily="65" charset="-120"/>
              </a:rPr>
            </a:br>
            <a:r>
              <a:rPr kumimoji="1" lang="zh-TW" altLang="en-US" sz="2000" b="0" dirty="0" smtClean="0">
                <a:solidFill>
                  <a:srgbClr val="000000"/>
                </a:solidFill>
                <a:latin typeface="Times New Roman" pitchFamily="18" charset="0"/>
                <a:ea typeface="標楷體" pitchFamily="65" charset="-120"/>
              </a:rPr>
              <a:t>測試</a:t>
            </a:r>
            <a:endParaRPr kumimoji="1" lang="en-US" altLang="zh-TW" sz="20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pPr>
            <a:r>
              <a:rPr kumimoji="1" lang="zh-TW" altLang="en-US" sz="2000" b="0" dirty="0">
                <a:solidFill>
                  <a:srgbClr val="000000"/>
                </a:solidFill>
                <a:latin typeface="Times New Roman" pitchFamily="18" charset="0"/>
                <a:ea typeface="標楷體" pitchFamily="65" charset="-120"/>
              </a:rPr>
              <a:t>教電腦分辨不同型態的腦部腫瘤及影像</a:t>
            </a:r>
            <a:r>
              <a:rPr kumimoji="1" lang="zh-TW" altLang="en-US" sz="2000" b="0" dirty="0" smtClean="0">
                <a:solidFill>
                  <a:srgbClr val="000000"/>
                </a:solidFill>
                <a:latin typeface="Times New Roman" pitchFamily="18" charset="0"/>
                <a:ea typeface="標楷體" pitchFamily="65" charset="-120"/>
              </a:rPr>
              <a:t>特性，提高</a:t>
            </a:r>
            <a:r>
              <a:rPr kumimoji="1" lang="zh-TW" altLang="en-US" sz="2000" b="0" dirty="0">
                <a:solidFill>
                  <a:srgbClr val="000000"/>
                </a:solidFill>
                <a:latin typeface="Times New Roman" pitchFamily="18" charset="0"/>
                <a:ea typeface="標楷體" pitchFamily="65" charset="-120"/>
              </a:rPr>
              <a:t>判讀的</a:t>
            </a:r>
            <a:r>
              <a:rPr kumimoji="1" lang="zh-TW" altLang="en-US" sz="2000" b="0" dirty="0" smtClean="0">
                <a:solidFill>
                  <a:srgbClr val="000000"/>
                </a:solidFill>
                <a:latin typeface="Times New Roman" pitchFamily="18" charset="0"/>
                <a:ea typeface="標楷體" pitchFamily="65" charset="-120"/>
              </a:rPr>
              <a:t>機率</a:t>
            </a:r>
            <a:endParaRPr kumimoji="1" lang="zh-TW" altLang="en-US" sz="20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2635376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41438"/>
            <a:ext cx="4565866" cy="5040312"/>
          </a:xfrm>
        </p:spPr>
        <p:txBody>
          <a:bodyPr/>
          <a:lstStyle/>
          <a:p>
            <a:pPr marL="354013">
              <a:tabLst>
                <a:tab pos="8072438" algn="r"/>
              </a:tabLst>
            </a:pPr>
            <a:r>
              <a:rPr kumimoji="1" lang="zh-TW" altLang="en-US" sz="2400" b="0" dirty="0" smtClean="0">
                <a:solidFill>
                  <a:srgbClr val="000000"/>
                </a:solidFill>
                <a:latin typeface="Times New Roman" pitchFamily="18" charset="0"/>
                <a:ea typeface="標楷體" pitchFamily="65" charset="-120"/>
              </a:rPr>
              <a:t>五</a:t>
            </a:r>
            <a:r>
              <a:rPr kumimoji="1" lang="zh-TW" altLang="en-US" sz="2400" b="0" dirty="0">
                <a:solidFill>
                  <a:srgbClr val="000000"/>
                </a:solidFill>
                <a:latin typeface="Times New Roman" pitchFamily="18" charset="0"/>
                <a:ea typeface="標楷體" pitchFamily="65" charset="-120"/>
              </a:rPr>
              <a:t>個影像圖</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最上面的部分是原始的</a:t>
            </a:r>
            <a:r>
              <a:rPr kumimoji="1" lang="zh-TW" altLang="en-US" sz="2200" b="0" dirty="0" smtClean="0">
                <a:solidFill>
                  <a:srgbClr val="000000"/>
                </a:solidFill>
                <a:latin typeface="Times New Roman" pitchFamily="18" charset="0"/>
                <a:ea typeface="標楷體" pitchFamily="65" charset="-120"/>
              </a:rPr>
              <a:t>影像</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右半部是醫生先找到腫瘤後，再利用人工智慧來複</a:t>
            </a:r>
            <a:r>
              <a:rPr kumimoji="1" lang="zh-TW" altLang="en-US" sz="2200" b="0" dirty="0" smtClean="0">
                <a:solidFill>
                  <a:srgbClr val="000000"/>
                </a:solidFill>
                <a:latin typeface="Times New Roman" pitchFamily="18" charset="0"/>
                <a:ea typeface="標楷體" pitchFamily="65" charset="-120"/>
              </a:rPr>
              <a:t>檢</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左半部則是讓人工智慧去判讀腫瘤的位置，之後醫生再做一次確認的</a:t>
            </a:r>
            <a:r>
              <a:rPr kumimoji="1" lang="zh-TW" altLang="en-US" sz="2200" b="0" dirty="0" smtClean="0">
                <a:solidFill>
                  <a:srgbClr val="000000"/>
                </a:solidFill>
                <a:latin typeface="Times New Roman" pitchFamily="18" charset="0"/>
                <a:ea typeface="標楷體" pitchFamily="65" charset="-120"/>
              </a:rPr>
              <a:t>工作</a:t>
            </a:r>
            <a:endParaRPr kumimoji="1" lang="zh-TW" altLang="en-US" sz="2200" b="0" dirty="0">
              <a:solidFill>
                <a:srgbClr val="000000"/>
              </a:solidFill>
              <a:latin typeface="Times New Roman" pitchFamily="18" charset="0"/>
              <a:ea typeface="標楷體" pitchFamily="65" charset="-120"/>
            </a:endParaRPr>
          </a:p>
        </p:txBody>
      </p:sp>
      <p:grpSp>
        <p:nvGrpSpPr>
          <p:cNvPr id="7" name="群組 6"/>
          <p:cNvGrpSpPr/>
          <p:nvPr/>
        </p:nvGrpSpPr>
        <p:grpSpPr>
          <a:xfrm>
            <a:off x="588744" y="4935840"/>
            <a:ext cx="3720165" cy="1517611"/>
            <a:chOff x="1310640" y="5316299"/>
            <a:chExt cx="3027680" cy="1297861"/>
          </a:xfrm>
        </p:grpSpPr>
        <p:pic>
          <p:nvPicPr>
            <p:cNvPr id="5" name="Picture 2">
              <a:hlinkClick r:id="rId2"/>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6812" b="65084"/>
            <a:stretch/>
          </p:blipFill>
          <p:spPr bwMode="auto">
            <a:xfrm>
              <a:off x="1310640" y="5316299"/>
              <a:ext cx="3027680" cy="129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1007" y="5946272"/>
              <a:ext cx="454024" cy="454023"/>
            </a:xfrm>
            <a:prstGeom prst="rect">
              <a:avLst/>
            </a:prstGeom>
            <a:noFill/>
            <a:extLst>
              <a:ext uri="{909E8E84-426E-40DD-AFC4-6F175D3DCCD1}">
                <a14:hiddenFill xmlns:a14="http://schemas.microsoft.com/office/drawing/2010/main">
                  <a:solidFill>
                    <a:srgbClr val="FFFFFF"/>
                  </a:solidFill>
                </a14:hiddenFill>
              </a:ext>
            </a:extLst>
          </p:spPr>
        </p:pic>
      </p:grpSp>
      <p:pic>
        <p:nvPicPr>
          <p:cNvPr id="921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6051" y="2156059"/>
            <a:ext cx="3935451" cy="395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44953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lnSpc>
                <a:spcPct val="100000"/>
              </a:lnSpc>
            </a:pP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機器人</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不會累，不會</a:t>
            </a:r>
            <a:r>
              <a:rPr kumimoji="1" lang="zh-TW" altLang="en-US" sz="2200" b="0" dirty="0" smtClean="0">
                <a:solidFill>
                  <a:srgbClr val="000000"/>
                </a:solidFill>
                <a:latin typeface="Times New Roman" pitchFamily="18" charset="0"/>
                <a:ea typeface="標楷體" pitchFamily="65" charset="-120"/>
              </a:rPr>
              <a:t>生病</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可以長時間工作，不會因為疲勞而導致誤</a:t>
            </a:r>
            <a:r>
              <a:rPr kumimoji="1" lang="zh-TW" altLang="en-US" sz="2200" b="0" dirty="0" smtClean="0">
                <a:solidFill>
                  <a:srgbClr val="000000"/>
                </a:solidFill>
                <a:latin typeface="Times New Roman" pitchFamily="18" charset="0"/>
                <a:ea typeface="標楷體" pitchFamily="65" charset="-120"/>
              </a:rPr>
              <a:t>診</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可以有效減少醫生的勞力</a:t>
            </a:r>
            <a:r>
              <a:rPr kumimoji="1" lang="zh-TW" altLang="en-US" sz="2200" b="0" dirty="0" smtClean="0">
                <a:solidFill>
                  <a:srgbClr val="000000"/>
                </a:solidFill>
                <a:latin typeface="Times New Roman" pitchFamily="18" charset="0"/>
                <a:ea typeface="標楷體" pitchFamily="65" charset="-120"/>
              </a:rPr>
              <a:t>負擔</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具有驚人的快速的記憶力和高容量儲存</a:t>
            </a:r>
            <a:r>
              <a:rPr kumimoji="1" lang="zh-TW" altLang="en-US" sz="2200" b="0" dirty="0" smtClean="0">
                <a:solidFill>
                  <a:srgbClr val="000000"/>
                </a:solidFill>
                <a:latin typeface="Times New Roman" pitchFamily="18" charset="0"/>
                <a:ea typeface="標楷體" pitchFamily="65" charset="-120"/>
              </a:rPr>
              <a:t>力</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可以統計病患的病歷，或是去判讀</a:t>
            </a:r>
            <a:r>
              <a:rPr kumimoji="1" lang="zh-TW" altLang="en-US" sz="2200" b="0" dirty="0" smtClean="0">
                <a:solidFill>
                  <a:srgbClr val="000000"/>
                </a:solidFill>
                <a:latin typeface="Times New Roman" pitchFamily="18" charset="0"/>
                <a:ea typeface="標楷體" pitchFamily="65" charset="-120"/>
              </a:rPr>
              <a:t>影像</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可以幫助診斷、預防誤診，還可以縮短醫生診斷的</a:t>
            </a:r>
            <a:r>
              <a:rPr kumimoji="1" lang="zh-TW" altLang="en-US" sz="2200" b="0" dirty="0" smtClean="0">
                <a:solidFill>
                  <a:srgbClr val="000000"/>
                </a:solidFill>
                <a:latin typeface="Times New Roman" pitchFamily="18" charset="0"/>
                <a:ea typeface="標楷體" pitchFamily="65" charset="-120"/>
              </a:rPr>
              <a:t>時間</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endParaRPr kumimoji="1" lang="en-US" altLang="zh-TW" sz="2400" b="0" dirty="0">
              <a:solidFill>
                <a:srgbClr val="000000"/>
              </a:solidFill>
              <a:latin typeface="Times New Roman" pitchFamily="18" charset="0"/>
              <a:ea typeface="標楷體" pitchFamily="65" charset="-120"/>
            </a:endParaRPr>
          </a:p>
          <a:p>
            <a:pPr eaLnBrk="1">
              <a:lnSpc>
                <a:spcPct val="100000"/>
              </a:lnSpc>
            </a:pPr>
            <a:r>
              <a:rPr kumimoji="1" lang="zh-TW" altLang="en-US" sz="2400" b="0" dirty="0">
                <a:solidFill>
                  <a:srgbClr val="000000"/>
                </a:solidFill>
                <a:latin typeface="Times New Roman" pitchFamily="18" charset="0"/>
                <a:ea typeface="標楷體" pitchFamily="65" charset="-120"/>
              </a:rPr>
              <a:t>反思</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rPr>
              <a:t>醫療數據都是儲存於雲端，因此可能會出現個人資料等隱私洩露的</a:t>
            </a:r>
            <a:r>
              <a:rPr kumimoji="1" lang="zh-TW" altLang="en-US" sz="2200" b="0" dirty="0" smtClean="0">
                <a:solidFill>
                  <a:srgbClr val="000000"/>
                </a:solidFill>
              </a:rPr>
              <a:t>風險</a:t>
            </a:r>
            <a:endParaRPr lang="en-US" altLang="zh-TW" sz="2200" dirty="0">
              <a:solidFill>
                <a:srgbClr val="000000"/>
              </a:solidFill>
            </a:endParaRPr>
          </a:p>
          <a:p>
            <a:pPr marL="717550" lvl="1" indent="-363538" eaLnBrk="1">
              <a:lnSpc>
                <a:spcPct val="100000"/>
              </a:lnSpc>
            </a:pPr>
            <a:r>
              <a:rPr kumimoji="1" lang="zh-TW" altLang="en-US" sz="2200" b="0" dirty="0">
                <a:solidFill>
                  <a:srgbClr val="000000"/>
                </a:solidFill>
              </a:rPr>
              <a:t>責任的問題，若是出現醫療過失時，應該要由誰要對這個醫療錯誤負責？</a:t>
            </a:r>
          </a:p>
        </p:txBody>
      </p:sp>
    </p:spTree>
    <p:extLst>
      <p:ext uri="{BB962C8B-B14F-4D97-AF65-F5344CB8AC3E}">
        <p14:creationId xmlns:p14="http://schemas.microsoft.com/office/powerpoint/2010/main" val="26587409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964" y="2069783"/>
            <a:ext cx="5212982" cy="3499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68175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6-1-5</a:t>
            </a:r>
            <a:r>
              <a:rPr lang="zh-TW" altLang="en-US" dirty="0"/>
              <a:t>　</a:t>
            </a:r>
            <a:r>
              <a:rPr lang="zh-TW" altLang="en-US" dirty="0" smtClean="0"/>
              <a:t>人工智慧</a:t>
            </a:r>
            <a:r>
              <a:rPr lang="zh-TW" altLang="en-US" dirty="0"/>
              <a:t>在養老上的應用</a:t>
            </a:r>
            <a:endParaRPr lang="en-US" altLang="zh-TW" dirty="0"/>
          </a:p>
          <a:p>
            <a:r>
              <a:rPr kumimoji="1" lang="zh-TW" altLang="en-US" sz="2400" b="0" dirty="0" smtClean="0">
                <a:solidFill>
                  <a:srgbClr val="000000"/>
                </a:solidFill>
                <a:latin typeface="Times New Roman" pitchFamily="18" charset="0"/>
                <a:ea typeface="標楷體" pitchFamily="65" charset="-120"/>
              </a:rPr>
              <a:t>有助於</a:t>
            </a:r>
            <a:r>
              <a:rPr kumimoji="1" lang="zh-TW" altLang="en-US" sz="2400" b="0" dirty="0">
                <a:solidFill>
                  <a:srgbClr val="000000"/>
                </a:solidFill>
                <a:latin typeface="Times New Roman" pitchFamily="18" charset="0"/>
                <a:ea typeface="標楷體" pitchFamily="65" charset="-120"/>
              </a:rPr>
              <a:t>年輕一代減輕勞力、節省時間、確認安全、防治疾病、管理</a:t>
            </a:r>
            <a:r>
              <a:rPr kumimoji="1" lang="zh-TW" altLang="en-US" sz="2400" b="0" dirty="0" smtClean="0">
                <a:solidFill>
                  <a:srgbClr val="000000"/>
                </a:solidFill>
                <a:latin typeface="Times New Roman" pitchFamily="18" charset="0"/>
                <a:ea typeface="標楷體" pitchFamily="65" charset="-120"/>
              </a:rPr>
              <a:t>財富</a:t>
            </a:r>
            <a:endParaRPr kumimoji="1" lang="en-US" altLang="zh-TW" sz="2400" b="0" dirty="0" smtClean="0">
              <a:solidFill>
                <a:srgbClr val="000000"/>
              </a:solidFill>
              <a:latin typeface="Times New Roman" pitchFamily="18" charset="0"/>
              <a:ea typeface="標楷體" pitchFamily="65" charset="-12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234" y="2569945"/>
            <a:ext cx="5315232" cy="3864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8775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lnSpc>
                <a:spcPct val="100000"/>
              </a:lnSpc>
            </a:pPr>
            <a:r>
              <a:rPr kumimoji="1" lang="zh-TW" altLang="en-US" sz="2400" b="0" dirty="0" smtClean="0">
                <a:solidFill>
                  <a:srgbClr val="000000"/>
                </a:solidFill>
                <a:latin typeface="Times New Roman" pitchFamily="18" charset="0"/>
                <a:ea typeface="標楷體" pitchFamily="65" charset="-120"/>
              </a:rPr>
              <a:t>照</a:t>
            </a:r>
            <a:r>
              <a:rPr kumimoji="1" lang="zh-TW" altLang="en-US" sz="2400" b="0" dirty="0">
                <a:solidFill>
                  <a:srgbClr val="000000"/>
                </a:solidFill>
                <a:latin typeface="Times New Roman" pitchFamily="18" charset="0"/>
                <a:ea typeface="標楷體" pitchFamily="65" charset="-120"/>
              </a:rPr>
              <a:t>護人工智慧機器人</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可以上下樓梯、拿取物品、監護老人在家的狀況</a:t>
            </a:r>
            <a:r>
              <a:rPr kumimoji="1" lang="zh-TW" altLang="en-US" sz="2200" b="0" dirty="0" smtClean="0">
                <a:solidFill>
                  <a:srgbClr val="000000"/>
                </a:solidFill>
                <a:latin typeface="Times New Roman" pitchFamily="18" charset="0"/>
                <a:ea typeface="標楷體" pitchFamily="65" charset="-120"/>
              </a:rPr>
              <a:t>等</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會藉由以往的行為模式達到學習</a:t>
            </a:r>
            <a:r>
              <a:rPr kumimoji="1" lang="zh-TW" altLang="en-US" sz="2200" b="0" dirty="0" smtClean="0">
                <a:solidFill>
                  <a:srgbClr val="000000"/>
                </a:solidFill>
                <a:latin typeface="Times New Roman" pitchFamily="18" charset="0"/>
                <a:ea typeface="標楷體" pitchFamily="65" charset="-120"/>
              </a:rPr>
              <a:t>效果</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能夠有效減輕照護人員的工作</a:t>
            </a:r>
            <a:r>
              <a:rPr kumimoji="1" lang="zh-TW" altLang="en-US" sz="2200" b="0" dirty="0" smtClean="0">
                <a:solidFill>
                  <a:srgbClr val="000000"/>
                </a:solidFill>
                <a:latin typeface="Times New Roman" pitchFamily="18" charset="0"/>
                <a:ea typeface="標楷體" pitchFamily="65" charset="-120"/>
              </a:rPr>
              <a:t>負擔</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endParaRPr lang="en-US" altLang="zh-TW" sz="2400" dirty="0">
              <a:solidFill>
                <a:srgbClr val="000000"/>
              </a:solidFill>
            </a:endParaRPr>
          </a:p>
          <a:p>
            <a:pPr marL="363538" indent="-363538" eaLnBrk="1">
              <a:lnSpc>
                <a:spcPct val="100000"/>
              </a:lnSpc>
              <a:tabLst>
                <a:tab pos="8072438" algn="r"/>
              </a:tabLst>
            </a:pPr>
            <a:r>
              <a:rPr kumimoji="1" lang="zh-TW" altLang="en-US" sz="2400" b="0" dirty="0">
                <a:solidFill>
                  <a:srgbClr val="000000"/>
                </a:solidFill>
                <a:latin typeface="Times New Roman" pitchFamily="18" charset="0"/>
                <a:ea typeface="標楷體" pitchFamily="65" charset="-120"/>
              </a:rPr>
              <a:t>需要強大的人工智慧學習能力、分析感測能力及足夠的資料</a:t>
            </a:r>
            <a:r>
              <a:rPr kumimoji="1" lang="zh-TW" altLang="en-US" sz="2400" b="0" dirty="0" smtClean="0">
                <a:solidFill>
                  <a:srgbClr val="000000"/>
                </a:solidFill>
                <a:latin typeface="Times New Roman" pitchFamily="18" charset="0"/>
                <a:ea typeface="標楷體" pitchFamily="65" charset="-120"/>
              </a:rPr>
              <a:t>量</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tabLst>
                <a:tab pos="8072438" algn="r"/>
              </a:tabLst>
            </a:pPr>
            <a:r>
              <a:rPr lang="zh-TW" altLang="en-US" sz="2200" dirty="0">
                <a:solidFill>
                  <a:srgbClr val="000000"/>
                </a:solidFill>
              </a:rPr>
              <a:t>學習老人肢體</a:t>
            </a:r>
            <a:r>
              <a:rPr kumimoji="1" lang="zh-TW" altLang="en-US" sz="2200" b="0" dirty="0">
                <a:solidFill>
                  <a:srgbClr val="000000"/>
                </a:solidFill>
              </a:rPr>
              <a:t>動作慣性、語言表達、時間、空間等條件，分析他們需要</a:t>
            </a:r>
            <a:r>
              <a:rPr kumimoji="1" lang="zh-TW" altLang="en-US" sz="2200" b="0" dirty="0" smtClean="0">
                <a:solidFill>
                  <a:srgbClr val="000000"/>
                </a:solidFill>
              </a:rPr>
              <a:t>什麼</a:t>
            </a:r>
            <a:endParaRPr kumimoji="1" lang="en-US" altLang="zh-TW" sz="2200" b="0" dirty="0">
              <a:solidFill>
                <a:srgbClr val="000000"/>
              </a:solidFill>
            </a:endParaRPr>
          </a:p>
          <a:p>
            <a:pPr marL="717550" lvl="1" indent="-363538" eaLnBrk="1">
              <a:lnSpc>
                <a:spcPct val="100000"/>
              </a:lnSpc>
              <a:tabLst>
                <a:tab pos="8072438" algn="r"/>
              </a:tabLst>
            </a:pPr>
            <a:r>
              <a:rPr kumimoji="1" lang="zh-TW" altLang="en-US" sz="2200" b="0" dirty="0">
                <a:solidFill>
                  <a:srgbClr val="000000"/>
                </a:solidFill>
              </a:rPr>
              <a:t>具備精良靈敏的感測能力，即使</a:t>
            </a:r>
            <a:r>
              <a:rPr kumimoji="1" lang="zh-TW" altLang="en-US" sz="2200" b="0" dirty="0" smtClean="0">
                <a:solidFill>
                  <a:srgbClr val="000000"/>
                </a:solidFill>
              </a:rPr>
              <a:t>老人行動</a:t>
            </a:r>
            <a:r>
              <a:rPr kumimoji="1" lang="zh-TW" altLang="en-US" sz="2200" b="0" dirty="0">
                <a:solidFill>
                  <a:srgbClr val="000000"/>
                </a:solidFill>
              </a:rPr>
              <a:t>不方便、口語表達不</a:t>
            </a:r>
            <a:r>
              <a:rPr kumimoji="1" lang="zh-TW" altLang="en-US" sz="2200" b="0" dirty="0" smtClean="0">
                <a:solidFill>
                  <a:srgbClr val="000000"/>
                </a:solidFill>
              </a:rPr>
              <a:t>清</a:t>
            </a:r>
            <a:endParaRPr kumimoji="1" lang="en-US" altLang="zh-TW" sz="2200" b="0" dirty="0">
              <a:solidFill>
                <a:srgbClr val="000000"/>
              </a:solidFill>
            </a:endParaRPr>
          </a:p>
          <a:p>
            <a:pPr marL="717550" lvl="1" indent="-363538" eaLnBrk="1">
              <a:lnSpc>
                <a:spcPct val="100000"/>
              </a:lnSpc>
              <a:tabLst>
                <a:tab pos="8072438" algn="r"/>
              </a:tabLst>
            </a:pPr>
            <a:r>
              <a:rPr kumimoji="1" lang="zh-TW" altLang="en-US" sz="2200" b="0" dirty="0">
                <a:solidFill>
                  <a:srgbClr val="000000"/>
                </a:solidFill>
              </a:rPr>
              <a:t>可以透過學習常規行為模式或是偵測到其他某些關鍵的要點來判斷並執行</a:t>
            </a:r>
            <a:r>
              <a:rPr kumimoji="1" lang="zh-TW" altLang="en-US" sz="2200" b="0" dirty="0" smtClean="0">
                <a:solidFill>
                  <a:srgbClr val="000000"/>
                </a:solidFill>
              </a:rPr>
              <a:t>動作</a:t>
            </a:r>
            <a:endParaRPr kumimoji="1" lang="zh-TW" altLang="en-US" sz="2200" b="0" dirty="0">
              <a:solidFill>
                <a:srgbClr val="000000"/>
              </a:solidFill>
            </a:endParaRPr>
          </a:p>
        </p:txBody>
      </p:sp>
    </p:spTree>
    <p:extLst>
      <p:ext uri="{BB962C8B-B14F-4D97-AF65-F5344CB8AC3E}">
        <p14:creationId xmlns:p14="http://schemas.microsoft.com/office/powerpoint/2010/main" val="34409442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063" y="1739331"/>
            <a:ext cx="4217757" cy="4037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2251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tabLst>
                <a:tab pos="8072438" algn="r"/>
              </a:tabLst>
            </a:pPr>
            <a:r>
              <a:rPr kumimoji="1" lang="zh-TW" altLang="en-US" sz="2400" b="0" dirty="0" smtClean="0">
                <a:solidFill>
                  <a:srgbClr val="000000"/>
                </a:solidFill>
                <a:latin typeface="Times New Roman" pitchFamily="18" charset="0"/>
                <a:ea typeface="標楷體" pitchFamily="65" charset="-120"/>
              </a:rPr>
              <a:t>不僅</a:t>
            </a:r>
            <a:r>
              <a:rPr kumimoji="1" lang="zh-TW" altLang="en-US" sz="2400" b="0" dirty="0">
                <a:solidFill>
                  <a:srgbClr val="000000"/>
                </a:solidFill>
                <a:latin typeface="Times New Roman" pitchFamily="18" charset="0"/>
                <a:ea typeface="標楷體" pitchFamily="65" charset="-120"/>
              </a:rPr>
              <a:t>家庭養老人工智慧機器人的普及化，所有相關產業也將積極轉型成自動化或半自動化的營運</a:t>
            </a:r>
            <a:r>
              <a:rPr kumimoji="1" lang="zh-TW" altLang="en-US" sz="2400" b="0" dirty="0" smtClean="0">
                <a:solidFill>
                  <a:srgbClr val="000000"/>
                </a:solidFill>
                <a:latin typeface="Times New Roman" pitchFamily="18" charset="0"/>
                <a:ea typeface="標楷體" pitchFamily="65" charset="-120"/>
              </a:rPr>
              <a:t>模式</a:t>
            </a:r>
            <a:endParaRPr kumimoji="1" lang="zh-TW" altLang="en-US" sz="2400" b="0" dirty="0">
              <a:solidFill>
                <a:srgbClr val="000000"/>
              </a:solidFill>
              <a:latin typeface="Times New Roman" pitchFamily="18" charset="0"/>
              <a:ea typeface="標楷體" pitchFamily="65" charset="-12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77" y="2974207"/>
            <a:ext cx="4090749" cy="2890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42160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tabLst>
                <a:tab pos="8072438" algn="r"/>
              </a:tabLst>
            </a:pPr>
            <a:r>
              <a:rPr kumimoji="1" lang="zh-TW" altLang="en-US" sz="2400" b="0" dirty="0" smtClean="0">
                <a:solidFill>
                  <a:srgbClr val="000000"/>
                </a:solidFill>
                <a:latin typeface="Times New Roman" pitchFamily="18" charset="0"/>
                <a:ea typeface="標楷體" pitchFamily="65" charset="-120"/>
              </a:rPr>
              <a:t>人工智慧診所或養老院設立所帶來的直接影響</a:t>
            </a:r>
            <a:endParaRPr kumimoji="1" lang="en-US" altLang="zh-TW" sz="2400" b="0" dirty="0" smtClean="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smtClean="0">
                <a:solidFill>
                  <a:srgbClr val="000000"/>
                </a:solidFill>
                <a:latin typeface="Times New Roman" pitchFamily="18" charset="0"/>
                <a:ea typeface="標楷體" pitchFamily="65" charset="-120"/>
              </a:rPr>
              <a:t>人力需求減少</a:t>
            </a:r>
            <a:endParaRPr kumimoji="1" lang="en-US" altLang="zh-TW" sz="2200" b="0" dirty="0" smtClean="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smtClean="0">
                <a:solidFill>
                  <a:srgbClr val="000000"/>
                </a:solidFill>
                <a:latin typeface="Times New Roman" pitchFamily="18" charset="0"/>
                <a:ea typeface="標楷體" pitchFamily="65" charset="-120"/>
              </a:rPr>
              <a:t>不能忽視它所帶來的負面影響</a:t>
            </a:r>
            <a:endParaRPr kumimoji="1" lang="zh-TW" altLang="en-US" sz="22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1477602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7" y="1341438"/>
            <a:ext cx="4575491" cy="5040312"/>
          </a:xfrm>
        </p:spPr>
        <p:txBody>
          <a:bodyPr/>
          <a:lstStyle/>
          <a:p>
            <a:endParaRPr kumimoji="1" lang="en-US" altLang="zh-TW" sz="2400" b="0" dirty="0" smtClean="0">
              <a:solidFill>
                <a:srgbClr val="000000"/>
              </a:solidFill>
              <a:latin typeface="Times New Roman" pitchFamily="18" charset="0"/>
              <a:ea typeface="標楷體" pitchFamily="65" charset="-120"/>
            </a:endParaRPr>
          </a:p>
          <a:p>
            <a:endParaRPr kumimoji="1" lang="en-US" altLang="zh-TW" sz="2400" b="0" dirty="0" smtClean="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最為</a:t>
            </a:r>
            <a:r>
              <a:rPr kumimoji="1" lang="zh-TW" altLang="en-US" sz="2400" b="0" dirty="0">
                <a:solidFill>
                  <a:srgbClr val="000000"/>
                </a:solidFill>
                <a:latin typeface="Times New Roman" pitchFamily="18" charset="0"/>
                <a:ea typeface="標楷體" pitchFamily="65" charset="-120"/>
              </a:rPr>
              <a:t>經典的就是電影</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可以享受逼真的</a:t>
            </a:r>
            <a:r>
              <a:rPr kumimoji="1" lang="zh-TW" altLang="en-US" sz="2200" b="0" dirty="0" smtClean="0">
                <a:solidFill>
                  <a:srgbClr val="000000"/>
                </a:solidFill>
                <a:latin typeface="Times New Roman" pitchFamily="18" charset="0"/>
                <a:ea typeface="標楷體" pitchFamily="65" charset="-120"/>
              </a:rPr>
              <a:t>故事和畫面</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增加觸覺跟味覺，帶給我們身歷其境的</a:t>
            </a:r>
            <a:r>
              <a:rPr kumimoji="1" lang="zh-TW" altLang="en-US" sz="2200" b="0" dirty="0" smtClean="0">
                <a:solidFill>
                  <a:srgbClr val="000000"/>
                </a:solidFill>
                <a:latin typeface="Times New Roman" pitchFamily="18" charset="0"/>
                <a:ea typeface="標楷體" pitchFamily="65" charset="-120"/>
              </a:rPr>
              <a:t>冒險</a:t>
            </a:r>
            <a:endParaRPr kumimoji="1" lang="zh-TW" altLang="en-US" sz="2200" b="0" dirty="0">
              <a:solidFill>
                <a:srgbClr val="000000"/>
              </a:solidFill>
              <a:latin typeface="Times New Roman" pitchFamily="18" charset="0"/>
              <a:ea typeface="標楷體" pitchFamily="65" charset="-12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882" y="2274458"/>
            <a:ext cx="3811950" cy="3254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2"/>
          <p:cNvSpPr txBox="1">
            <a:spLocks/>
          </p:cNvSpPr>
          <p:nvPr/>
        </p:nvSpPr>
        <p:spPr bwMode="auto">
          <a:xfrm>
            <a:off x="187412" y="1339838"/>
            <a:ext cx="5433742" cy="633341"/>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lnSpc>
                <a:spcPct val="150000"/>
              </a:lnSpc>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spcAft>
                <a:spcPts val="1200"/>
              </a:spcAft>
              <a:buFontTx/>
              <a:buNone/>
            </a:pPr>
            <a:r>
              <a:rPr kumimoji="0" lang="en-US" altLang="zh-TW" kern="0" dirty="0" smtClean="0"/>
              <a:t>6-1-6</a:t>
            </a:r>
            <a:r>
              <a:rPr kumimoji="0" lang="zh-TW" altLang="en-US" kern="0" dirty="0" smtClean="0"/>
              <a:t>　人工智慧在娛樂上的應用</a:t>
            </a:r>
            <a:endParaRPr kumimoji="0" lang="en-US" altLang="zh-TW" kern="0" dirty="0" smtClean="0"/>
          </a:p>
        </p:txBody>
      </p:sp>
    </p:spTree>
    <p:extLst>
      <p:ext uri="{BB962C8B-B14F-4D97-AF65-F5344CB8AC3E}">
        <p14:creationId xmlns:p14="http://schemas.microsoft.com/office/powerpoint/2010/main" val="11700695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8964FA88-D7D6-4249-B527-B8CE1C38E7F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 xmlns:a16="http://schemas.microsoft.com/office/drawing/2014/main" id="{75239B47-D6AE-41C9-80C0-720CECA6904A}"/>
              </a:ext>
            </a:extLst>
          </p:cNvPr>
          <p:cNvSpPr>
            <a:spLocks noGrp="1"/>
          </p:cNvSpPr>
          <p:nvPr>
            <p:ph idx="1"/>
          </p:nvPr>
        </p:nvSpPr>
        <p:spPr/>
        <p:txBody>
          <a:bodyPr/>
          <a:lstStyle/>
          <a:p>
            <a:r>
              <a:rPr kumimoji="1" lang="zh-TW" altLang="en-US" sz="2400" b="0" dirty="0">
                <a:solidFill>
                  <a:schemeClr val="tx1"/>
                </a:solidFill>
                <a:latin typeface="Times New Roman" pitchFamily="18" charset="0"/>
                <a:ea typeface="標楷體" pitchFamily="65" charset="-120"/>
              </a:rPr>
              <a:t>模擬人腦的神經處理</a:t>
            </a:r>
            <a:r>
              <a:rPr kumimoji="1" lang="zh-TW" altLang="en-US" sz="2400" b="0" dirty="0" smtClean="0">
                <a:solidFill>
                  <a:schemeClr val="tx1"/>
                </a:solidFill>
                <a:latin typeface="Times New Roman" pitchFamily="18" charset="0"/>
                <a:ea typeface="標楷體" pitchFamily="65" charset="-120"/>
              </a:rPr>
              <a:t>機制</a:t>
            </a:r>
            <a:endParaRPr kumimoji="1" lang="en-US" altLang="zh-TW" sz="2400" b="0" dirty="0">
              <a:solidFill>
                <a:schemeClr val="tx1"/>
              </a:solidFill>
              <a:latin typeface="Times New Roman" pitchFamily="18" charset="0"/>
              <a:ea typeface="標楷體" pitchFamily="65" charset="-120"/>
            </a:endParaRPr>
          </a:p>
          <a:p>
            <a:pPr marL="354013" lvl="1"/>
            <a:r>
              <a:rPr lang="zh-TW" altLang="en-US" sz="2200" dirty="0"/>
              <a:t>與人腦接受刺激以後產生電訊號的回饋</a:t>
            </a:r>
            <a:r>
              <a:rPr lang="zh-TW" altLang="en-US" sz="2200" dirty="0" smtClean="0"/>
              <a:t>類似</a:t>
            </a:r>
            <a:endParaRPr lang="en-US" altLang="zh-TW" sz="2200" dirty="0"/>
          </a:p>
          <a:p>
            <a:pPr marL="354013" lvl="1"/>
            <a:r>
              <a:rPr lang="zh-TW" altLang="en-US" sz="2200" dirty="0"/>
              <a:t>通過反向傳播模擬</a:t>
            </a:r>
            <a:r>
              <a:rPr lang="zh-TW" altLang="en-US" sz="2200" dirty="0" smtClean="0"/>
              <a:t>回饋</a:t>
            </a:r>
            <a:endParaRPr kumimoji="1" lang="en-US" altLang="zh-TW" sz="2200" b="0" dirty="0">
              <a:solidFill>
                <a:schemeClr val="tx1"/>
              </a:solidFill>
              <a:latin typeface="Times New Roman" pitchFamily="18" charset="0"/>
              <a:ea typeface="標楷體" pitchFamily="65" charset="-120"/>
            </a:endParaRPr>
          </a:p>
          <a:p>
            <a:r>
              <a:rPr kumimoji="1" lang="zh-TW" altLang="en-US" sz="2400" b="0" dirty="0">
                <a:solidFill>
                  <a:schemeClr val="tx1"/>
                </a:solidFill>
                <a:latin typeface="Times New Roman" pitchFamily="18" charset="0"/>
                <a:ea typeface="標楷體" pitchFamily="65" charset="-120"/>
              </a:rPr>
              <a:t>通過大量的照片學習，機器能夠做到比人類更準確的圖片辨識</a:t>
            </a:r>
            <a:r>
              <a:rPr kumimoji="1" lang="zh-TW" altLang="en-US" sz="2400" b="0" dirty="0" smtClean="0">
                <a:solidFill>
                  <a:schemeClr val="tx1"/>
                </a:solidFill>
                <a:latin typeface="Times New Roman" pitchFamily="18" charset="0"/>
                <a:ea typeface="標楷體" pitchFamily="65" charset="-120"/>
              </a:rPr>
              <a:t>率</a:t>
            </a:r>
            <a:endParaRPr kumimoji="1" lang="en-US" altLang="zh-TW" sz="2400" b="0" dirty="0">
              <a:solidFill>
                <a:schemeClr val="tx1"/>
              </a:solidFill>
              <a:latin typeface="Times New Roman" pitchFamily="18" charset="0"/>
              <a:ea typeface="標楷體" pitchFamily="65" charset="-120"/>
            </a:endParaRPr>
          </a:p>
          <a:p>
            <a:r>
              <a:rPr kumimoji="1" lang="zh-TW" altLang="en-US" sz="2400" b="0" dirty="0">
                <a:solidFill>
                  <a:schemeClr val="tx1"/>
                </a:solidFill>
                <a:latin typeface="Times New Roman" pitchFamily="18" charset="0"/>
                <a:ea typeface="標楷體" pitchFamily="65" charset="-120"/>
              </a:rPr>
              <a:t>然而在高層次的人類行為，例如心理的模擬上，機器仍不具有相關的</a:t>
            </a:r>
            <a:r>
              <a:rPr kumimoji="1" lang="zh-TW" altLang="en-US" sz="2400" b="0" dirty="0" smtClean="0">
                <a:solidFill>
                  <a:schemeClr val="tx1"/>
                </a:solidFill>
                <a:latin typeface="Times New Roman" pitchFamily="18" charset="0"/>
                <a:ea typeface="標楷體" pitchFamily="65" charset="-120"/>
              </a:rPr>
              <a:t>能力</a:t>
            </a:r>
            <a:endParaRPr kumimoji="1" lang="zh-TW" altLang="en-US" sz="2400" b="0" dirty="0">
              <a:solidFill>
                <a:schemeClr val="tx1"/>
              </a:solidFill>
              <a:latin typeface="Times New Roman" pitchFamily="18" charset="0"/>
              <a:ea typeface="標楷體" pitchFamily="65" charset="-120"/>
            </a:endParaRPr>
          </a:p>
          <a:p>
            <a:endParaRPr lang="zh-TW" altLang="en-US" dirty="0"/>
          </a:p>
        </p:txBody>
      </p:sp>
    </p:spTree>
    <p:extLst>
      <p:ext uri="{BB962C8B-B14F-4D97-AF65-F5344CB8AC3E}">
        <p14:creationId xmlns:p14="http://schemas.microsoft.com/office/powerpoint/2010/main" val="1851223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946" y="2471334"/>
            <a:ext cx="4280484" cy="298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8741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遊戲</a:t>
            </a:r>
            <a:r>
              <a:rPr kumimoji="1" lang="zh-TW" altLang="en-US" sz="2400" b="0" dirty="0">
                <a:solidFill>
                  <a:srgbClr val="000000"/>
                </a:solidFill>
                <a:latin typeface="Times New Roman" pitchFamily="18" charset="0"/>
                <a:ea typeface="標楷體" pitchFamily="65" charset="-120"/>
              </a:rPr>
              <a:t>軟體加入機器學習</a:t>
            </a:r>
            <a:endParaRPr kumimoji="1" lang="en-US" altLang="zh-TW" sz="24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透過機器學習可以改變遊戲中的關卡</a:t>
            </a:r>
            <a:r>
              <a:rPr kumimoji="1" lang="zh-TW" altLang="en-US" sz="2200" b="0" dirty="0" smtClean="0">
                <a:solidFill>
                  <a:srgbClr val="000000"/>
                </a:solidFill>
                <a:latin typeface="Times New Roman" pitchFamily="18" charset="0"/>
                <a:ea typeface="標楷體" pitchFamily="65" charset="-120"/>
              </a:rPr>
              <a:t>難度</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en-US" altLang="zh-TW" sz="2200" b="0" dirty="0">
                <a:solidFill>
                  <a:srgbClr val="000000"/>
                </a:solidFill>
                <a:latin typeface="Times New Roman" pitchFamily="18" charset="0"/>
                <a:ea typeface="標楷體" pitchFamily="65" charset="-120"/>
              </a:rPr>
              <a:t>AlphaGo</a:t>
            </a:r>
            <a:r>
              <a:rPr kumimoji="1" lang="zh-TW" altLang="en-US" sz="2200" b="0" dirty="0">
                <a:solidFill>
                  <a:srgbClr val="000000"/>
                </a:solidFill>
                <a:latin typeface="Times New Roman" pitchFamily="18" charset="0"/>
                <a:ea typeface="標楷體" pitchFamily="65" charset="-120"/>
              </a:rPr>
              <a:t>利用蒙地卡羅樹搜尋法與深度神經網路來</a:t>
            </a:r>
            <a:r>
              <a:rPr kumimoji="1" lang="zh-TW" altLang="en-US" sz="2200" b="0" dirty="0" smtClean="0">
                <a:solidFill>
                  <a:srgbClr val="000000"/>
                </a:solidFill>
                <a:latin typeface="Times New Roman" pitchFamily="18" charset="0"/>
                <a:ea typeface="標楷體" pitchFamily="65" charset="-120"/>
              </a:rPr>
              <a:t>設計</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電腦可以結合樹狀圖的數據來推斷，又可像人類的大腦一樣自我學習進行直覺訓練，藉此提高下棋</a:t>
            </a:r>
            <a:r>
              <a:rPr kumimoji="1" lang="zh-TW" altLang="en-US" sz="2200" b="0" dirty="0" smtClean="0">
                <a:solidFill>
                  <a:srgbClr val="000000"/>
                </a:solidFill>
                <a:latin typeface="Times New Roman" pitchFamily="18" charset="0"/>
                <a:ea typeface="標楷體" pitchFamily="65" charset="-120"/>
              </a:rPr>
              <a:t>實力</a:t>
            </a:r>
            <a:endParaRPr kumimoji="1" lang="en-US" altLang="zh-TW" sz="2200" b="0" dirty="0">
              <a:solidFill>
                <a:srgbClr val="000000"/>
              </a:solidFill>
              <a:latin typeface="Times New Roman" pitchFamily="18" charset="0"/>
              <a:ea typeface="標楷體" pitchFamily="65" charset="-120"/>
            </a:endParaRPr>
          </a:p>
          <a:p>
            <a:pPr eaLnBrk="1"/>
            <a:r>
              <a:rPr kumimoji="1" lang="en-US" altLang="zh-TW" sz="2400" b="0" dirty="0" smtClean="0">
                <a:solidFill>
                  <a:srgbClr val="000000"/>
                </a:solidFill>
                <a:latin typeface="Times New Roman" pitchFamily="18" charset="0"/>
                <a:ea typeface="標楷體" pitchFamily="65" charset="-120"/>
              </a:rPr>
              <a:t>DeepMind </a:t>
            </a:r>
            <a:r>
              <a:rPr kumimoji="1" lang="zh-TW" altLang="en-US" sz="2400" b="0" dirty="0">
                <a:solidFill>
                  <a:srgbClr val="000000"/>
                </a:solidFill>
                <a:latin typeface="Times New Roman" pitchFamily="18" charset="0"/>
                <a:ea typeface="標楷體" pitchFamily="65" charset="-120"/>
              </a:rPr>
              <a:t>已經開發出能夠和人類在線上遊戲對戰的</a:t>
            </a:r>
            <a:r>
              <a:rPr kumimoji="1" lang="zh-TW" altLang="en-US" sz="2400" b="0" dirty="0" smtClean="0">
                <a:solidFill>
                  <a:srgbClr val="000000"/>
                </a:solidFill>
                <a:latin typeface="Times New Roman" pitchFamily="18" charset="0"/>
                <a:ea typeface="標楷體" pitchFamily="65" charset="-120"/>
              </a:rPr>
              <a:t>人工智慧</a:t>
            </a:r>
            <a:endParaRPr kumimoji="1" lang="en-US" altLang="zh-TW" sz="2400" b="0" dirty="0">
              <a:solidFill>
                <a:srgbClr val="000000"/>
              </a:solidFill>
              <a:latin typeface="Times New Roman" pitchFamily="18" charset="0"/>
              <a:ea typeface="標楷體" pitchFamily="65" charset="-120"/>
            </a:endParaRPr>
          </a:p>
          <a:p>
            <a:pPr eaLnBrk="1"/>
            <a:r>
              <a:rPr kumimoji="1" lang="zh-TW" altLang="en-US" sz="2400" b="0" dirty="0" smtClean="0">
                <a:solidFill>
                  <a:srgbClr val="000000"/>
                </a:solidFill>
                <a:latin typeface="Times New Roman" pitchFamily="18" charset="0"/>
                <a:ea typeface="標楷體" pitchFamily="65" charset="-120"/>
              </a:rPr>
              <a:t>經過</a:t>
            </a:r>
            <a:r>
              <a:rPr kumimoji="1" lang="zh-TW" altLang="en-US" sz="2400" b="0" dirty="0">
                <a:solidFill>
                  <a:srgbClr val="000000"/>
                </a:solidFill>
                <a:latin typeface="Times New Roman" pitchFamily="18" charset="0"/>
                <a:ea typeface="標楷體" pitchFamily="65" charset="-120"/>
              </a:rPr>
              <a:t>深度學習的</a:t>
            </a:r>
            <a:r>
              <a:rPr kumimoji="1" lang="en-US" altLang="zh-TW" sz="2400" b="0" dirty="0">
                <a:solidFill>
                  <a:srgbClr val="000000"/>
                </a:solidFill>
                <a:latin typeface="Times New Roman" pitchFamily="18" charset="0"/>
                <a:ea typeface="標楷體" pitchFamily="65" charset="-120"/>
              </a:rPr>
              <a:t>AI</a:t>
            </a:r>
            <a:r>
              <a:rPr kumimoji="1" lang="zh-TW" altLang="en-US" sz="2400" b="0" dirty="0">
                <a:solidFill>
                  <a:srgbClr val="000000"/>
                </a:solidFill>
                <a:latin typeface="Times New Roman" pitchFamily="18" charset="0"/>
                <a:ea typeface="標楷體" pitchFamily="65" charset="-120"/>
              </a:rPr>
              <a:t>可以成為人類最大的</a:t>
            </a:r>
            <a:r>
              <a:rPr kumimoji="1" lang="zh-TW" altLang="en-US" sz="2400" b="0" dirty="0" smtClean="0">
                <a:solidFill>
                  <a:srgbClr val="000000"/>
                </a:solidFill>
                <a:latin typeface="Times New Roman" pitchFamily="18" charset="0"/>
                <a:ea typeface="標楷體" pitchFamily="65" charset="-120"/>
              </a:rPr>
              <a:t>對手</a:t>
            </a:r>
            <a:endParaRPr kumimoji="1" lang="zh-TW" altLang="en-US" sz="2400" b="0" dirty="0">
              <a:solidFill>
                <a:srgbClr val="000000"/>
              </a:solidFill>
              <a:latin typeface="Times New Roman" pitchFamily="18" charset="0"/>
              <a:ea typeface="標楷體" pitchFamily="65" charset="-120"/>
            </a:endParaRPr>
          </a:p>
          <a:p>
            <a:pPr marL="0" indent="0" eaLnBrk="1">
              <a:buNone/>
            </a:pP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2743209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94" y="2042636"/>
            <a:ext cx="6882867" cy="3995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49934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虛擬</a:t>
            </a:r>
            <a:r>
              <a:rPr kumimoji="1" lang="zh-TW" altLang="en-US" sz="2400" b="0" dirty="0">
                <a:solidFill>
                  <a:srgbClr val="000000"/>
                </a:solidFill>
                <a:latin typeface="Times New Roman" pitchFamily="18" charset="0"/>
                <a:ea typeface="標楷體" pitchFamily="65" charset="-120"/>
              </a:rPr>
              <a:t>歌手</a:t>
            </a:r>
            <a:endParaRPr kumimoji="1" lang="en-US" altLang="zh-TW" sz="24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日本的開發商：</a:t>
            </a:r>
            <a:r>
              <a:rPr kumimoji="1" lang="en-US" altLang="zh-TW" sz="2200" b="0" dirty="0">
                <a:solidFill>
                  <a:srgbClr val="000000"/>
                </a:solidFill>
                <a:latin typeface="Times New Roman" pitchFamily="18" charset="0"/>
                <a:ea typeface="標楷體" pitchFamily="65" charset="-120"/>
              </a:rPr>
              <a:t>Yamaha Corporation </a:t>
            </a:r>
            <a:r>
              <a:rPr kumimoji="1" lang="zh-TW" altLang="en-US" sz="2200" b="0" dirty="0">
                <a:solidFill>
                  <a:srgbClr val="000000"/>
                </a:solidFill>
                <a:latin typeface="Times New Roman" pitchFamily="18" charset="0"/>
                <a:ea typeface="標楷體" pitchFamily="65" charset="-120"/>
              </a:rPr>
              <a:t>開發了軟體核心引擎</a:t>
            </a:r>
            <a:r>
              <a:rPr kumimoji="1" lang="en-US" altLang="zh-TW" sz="2200" b="0" dirty="0" err="1" smtClean="0">
                <a:solidFill>
                  <a:srgbClr val="000000"/>
                </a:solidFill>
                <a:latin typeface="Times New Roman" pitchFamily="18" charset="0"/>
                <a:ea typeface="標楷體" pitchFamily="65" charset="-120"/>
              </a:rPr>
              <a:t>VOCALOID</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可以合成語音和音樂，與動畫做</a:t>
            </a:r>
            <a:r>
              <a:rPr kumimoji="1" lang="zh-TW" altLang="en-US" sz="2200" b="0" dirty="0" smtClean="0">
                <a:solidFill>
                  <a:srgbClr val="000000"/>
                </a:solidFill>
                <a:latin typeface="Times New Roman" pitchFamily="18" charset="0"/>
                <a:ea typeface="標楷體" pitchFamily="65" charset="-120"/>
              </a:rPr>
              <a:t>搭配</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可以栩栩如生的在畫面上載歌載舞，以及和觀眾</a:t>
            </a:r>
            <a:r>
              <a:rPr kumimoji="1" lang="zh-TW" altLang="en-US" sz="2200" b="0" dirty="0" smtClean="0">
                <a:solidFill>
                  <a:srgbClr val="000000"/>
                </a:solidFill>
                <a:latin typeface="Times New Roman" pitchFamily="18" charset="0"/>
                <a:ea typeface="標楷體" pitchFamily="65" charset="-120"/>
              </a:rPr>
              <a:t>互動</a:t>
            </a:r>
            <a:endParaRPr kumimoji="1" lang="en-US" altLang="zh-TW" sz="2200" b="0" dirty="0">
              <a:solidFill>
                <a:srgbClr val="000000"/>
              </a:solidFill>
              <a:latin typeface="Times New Roman" pitchFamily="18" charset="0"/>
              <a:ea typeface="標楷體" pitchFamily="65" charset="-120"/>
            </a:endParaRPr>
          </a:p>
          <a:p>
            <a:pPr eaLnBrk="1"/>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可以分析出那些劇本題材和演員是觀眾最會想看</a:t>
            </a:r>
            <a:r>
              <a:rPr kumimoji="1" lang="zh-TW" altLang="en-US" sz="2400" b="0" dirty="0" smtClean="0">
                <a:solidFill>
                  <a:srgbClr val="000000"/>
                </a:solidFill>
                <a:latin typeface="Times New Roman" pitchFamily="18" charset="0"/>
                <a:ea typeface="標楷體" pitchFamily="65" charset="-120"/>
              </a:rPr>
              <a:t>的</a:t>
            </a:r>
            <a:endParaRPr kumimoji="1" lang="en-US" altLang="zh-TW" sz="2400" b="0" dirty="0">
              <a:solidFill>
                <a:srgbClr val="000000"/>
              </a:solidFill>
              <a:latin typeface="Times New Roman" pitchFamily="18" charset="0"/>
              <a:ea typeface="標楷體" pitchFamily="65" charset="-120"/>
            </a:endParaRPr>
          </a:p>
          <a:p>
            <a:pPr eaLnBrk="1"/>
            <a:r>
              <a:rPr kumimoji="1" lang="zh-TW" altLang="en-US" sz="2400" b="0" dirty="0">
                <a:solidFill>
                  <a:srgbClr val="000000"/>
                </a:solidFill>
                <a:latin typeface="Times New Roman" pitchFamily="18" charset="0"/>
                <a:ea typeface="標楷體" pitchFamily="65" charset="-120"/>
              </a:rPr>
              <a:t>除了觀影時的體驗之外，也可以大幅的影響觀眾的觀後</a:t>
            </a:r>
            <a:r>
              <a:rPr kumimoji="1" lang="zh-TW" altLang="en-US" sz="2400" b="0" dirty="0" smtClean="0">
                <a:solidFill>
                  <a:srgbClr val="000000"/>
                </a:solidFill>
                <a:latin typeface="Times New Roman" pitchFamily="18" charset="0"/>
                <a:ea typeface="標楷體" pitchFamily="65" charset="-120"/>
              </a:rPr>
              <a:t>感</a:t>
            </a: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5406253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4" y="2351121"/>
            <a:ext cx="3597692" cy="200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426" y="1892264"/>
            <a:ext cx="3677385" cy="4150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9040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利用</a:t>
            </a:r>
            <a:r>
              <a:rPr kumimoji="1" lang="zh-TW" altLang="en-US" sz="2400" b="0" dirty="0">
                <a:solidFill>
                  <a:srgbClr val="000000"/>
                </a:solidFill>
                <a:latin typeface="Times New Roman" pitchFamily="18" charset="0"/>
                <a:ea typeface="標楷體" pitchFamily="65" charset="-120"/>
              </a:rPr>
              <a:t>機器學習的特性讓人工智慧執行編曲寫詞的</a:t>
            </a:r>
            <a:r>
              <a:rPr kumimoji="1" lang="zh-TW" altLang="en-US" sz="2400" b="0" dirty="0" smtClean="0">
                <a:solidFill>
                  <a:srgbClr val="000000"/>
                </a:solidFill>
                <a:latin typeface="Times New Roman" pitchFamily="18" charset="0"/>
                <a:ea typeface="標楷體" pitchFamily="65" charset="-120"/>
              </a:rPr>
              <a:t>工作</a:t>
            </a:r>
            <a:endParaRPr kumimoji="1" lang="zh-TW" altLang="en-US" sz="2400" b="0" dirty="0">
              <a:solidFill>
                <a:srgbClr val="000000"/>
              </a:solidFill>
              <a:latin typeface="Times New Roman" pitchFamily="18" charset="0"/>
              <a:ea typeface="標楷體" pitchFamily="65" charset="-120"/>
            </a:endParaRPr>
          </a:p>
        </p:txBody>
      </p:sp>
      <p:grpSp>
        <p:nvGrpSpPr>
          <p:cNvPr id="4" name="群組 3"/>
          <p:cNvGrpSpPr/>
          <p:nvPr/>
        </p:nvGrpSpPr>
        <p:grpSpPr>
          <a:xfrm>
            <a:off x="5049520" y="4456756"/>
            <a:ext cx="3733799" cy="1397476"/>
            <a:chOff x="5049520" y="4456756"/>
            <a:chExt cx="3733799" cy="1397476"/>
          </a:xfrm>
        </p:grpSpPr>
        <p:pic>
          <p:nvPicPr>
            <p:cNvPr id="18434"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31"/>
            <a:stretch/>
          </p:blipFill>
          <p:spPr bwMode="auto">
            <a:xfrm>
              <a:off x="5049520" y="4456756"/>
              <a:ext cx="3733799" cy="1397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4891" y="5125594"/>
              <a:ext cx="553496" cy="553495"/>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281" y="2301218"/>
            <a:ext cx="3704701" cy="282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43689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464098" cy="5040312"/>
          </a:xfrm>
        </p:spPr>
        <p:txBody>
          <a:bodyPr/>
          <a:lstStyle/>
          <a:p>
            <a:pPr marL="0" indent="0">
              <a:buNone/>
            </a:pPr>
            <a:r>
              <a:rPr lang="en-US" altLang="zh-TW" dirty="0" smtClean="0"/>
              <a:t>6-1-7</a:t>
            </a:r>
            <a:r>
              <a:rPr lang="zh-TW" altLang="en-US" dirty="0" smtClean="0"/>
              <a:t>　人工智慧</a:t>
            </a:r>
            <a:r>
              <a:rPr lang="zh-TW" altLang="en-US" dirty="0"/>
              <a:t>在</a:t>
            </a:r>
            <a:r>
              <a:rPr lang="en-US" altLang="zh-TW" dirty="0" err="1"/>
              <a:t>COVID</a:t>
            </a:r>
            <a:r>
              <a:rPr lang="en-US" altLang="zh-TW" dirty="0"/>
              <a:t>-19</a:t>
            </a:r>
            <a:r>
              <a:rPr lang="zh-TW" altLang="en-US" dirty="0"/>
              <a:t>上的應用</a:t>
            </a:r>
            <a:endParaRPr lang="en-US" altLang="zh-TW" dirty="0"/>
          </a:p>
          <a:p>
            <a:pPr>
              <a:tabLst>
                <a:tab pos="8072438" algn="r"/>
              </a:tabLst>
            </a:pPr>
            <a:r>
              <a:rPr kumimoji="1" lang="zh-TW" altLang="en-US" sz="2400" b="0" dirty="0" smtClean="0">
                <a:solidFill>
                  <a:srgbClr val="000000"/>
                </a:solidFill>
                <a:latin typeface="Times New Roman" pitchFamily="18" charset="0"/>
                <a:ea typeface="標楷體" pitchFamily="65" charset="-120"/>
              </a:rPr>
              <a:t>對於</a:t>
            </a:r>
            <a:r>
              <a:rPr kumimoji="1" lang="zh-TW" altLang="en-US" sz="2400" b="0" dirty="0">
                <a:solidFill>
                  <a:srgbClr val="000000"/>
                </a:solidFill>
                <a:latin typeface="Times New Roman" pitchFamily="18" charset="0"/>
                <a:ea typeface="標楷體" pitchFamily="65" charset="-120"/>
              </a:rPr>
              <a:t>有可能爆發的疫情，人工智慧的預測可以起到</a:t>
            </a:r>
            <a:r>
              <a:rPr kumimoji="1" lang="zh-TW" altLang="en-US" sz="2400" b="0" dirty="0" smtClean="0">
                <a:solidFill>
                  <a:srgbClr val="000000"/>
                </a:solidFill>
                <a:latin typeface="Times New Roman" pitchFamily="18" charset="0"/>
                <a:ea typeface="標楷體" pitchFamily="65" charset="-120"/>
              </a:rPr>
              <a:t>防範</a:t>
            </a:r>
            <a:r>
              <a:rPr kumimoji="1" lang="en-US" altLang="zh-TW" sz="2400" b="0" dirty="0" smtClean="0">
                <a:solidFill>
                  <a:srgbClr val="000000"/>
                </a:solidFill>
                <a:latin typeface="Times New Roman" pitchFamily="18" charset="0"/>
                <a:ea typeface="標楷體" pitchFamily="65" charset="-120"/>
              </a:rPr>
              <a:t/>
            </a:r>
            <a:br>
              <a:rPr kumimoji="1" lang="en-US" altLang="zh-TW" sz="2400" b="0" dirty="0" smtClean="0">
                <a:solidFill>
                  <a:srgbClr val="000000"/>
                </a:solidFill>
                <a:latin typeface="Times New Roman" pitchFamily="18" charset="0"/>
                <a:ea typeface="標楷體" pitchFamily="65" charset="-120"/>
              </a:rPr>
            </a:br>
            <a:r>
              <a:rPr kumimoji="1" lang="zh-TW" altLang="en-US" sz="2400" b="0" dirty="0" smtClean="0">
                <a:solidFill>
                  <a:srgbClr val="000000"/>
                </a:solidFill>
                <a:latin typeface="Times New Roman" pitchFamily="18" charset="0"/>
                <a:ea typeface="標楷體" pitchFamily="65" charset="-120"/>
              </a:rPr>
              <a:t>未然</a:t>
            </a:r>
            <a:r>
              <a:rPr kumimoji="1" lang="zh-TW" altLang="en-US" sz="2400" b="0" dirty="0">
                <a:solidFill>
                  <a:srgbClr val="000000"/>
                </a:solidFill>
                <a:latin typeface="Times New Roman" pitchFamily="18" charset="0"/>
                <a:ea typeface="標楷體" pitchFamily="65" charset="-120"/>
              </a:rPr>
              <a:t>的</a:t>
            </a:r>
            <a:r>
              <a:rPr kumimoji="1" lang="zh-TW" altLang="en-US" sz="2400" b="0" dirty="0" smtClean="0">
                <a:solidFill>
                  <a:srgbClr val="000000"/>
                </a:solidFill>
                <a:latin typeface="Times New Roman" pitchFamily="18" charset="0"/>
                <a:ea typeface="標楷體" pitchFamily="65" charset="-120"/>
              </a:rPr>
              <a:t>作用</a:t>
            </a:r>
            <a:endParaRPr kumimoji="1" lang="en-US" altLang="zh-TW" sz="2400" b="0" dirty="0">
              <a:solidFill>
                <a:srgbClr val="000000"/>
              </a:solidFill>
              <a:latin typeface="Times New Roman" pitchFamily="18" charset="0"/>
              <a:ea typeface="標楷體" pitchFamily="65" charset="-120"/>
            </a:endParaRPr>
          </a:p>
          <a:p>
            <a:pPr marL="354013" indent="-349250">
              <a:tabLst>
                <a:tab pos="8072438" algn="r"/>
              </a:tabLst>
            </a:pPr>
            <a:r>
              <a:rPr lang="en-US" altLang="zh-TW" sz="2400" b="0" dirty="0" err="1" smtClean="0">
                <a:solidFill>
                  <a:srgbClr val="000000"/>
                </a:solidFill>
                <a:latin typeface="Times New Roman" panose="02020603050405020304" pitchFamily="18" charset="0"/>
                <a:cs typeface="Times New Roman" panose="02020603050405020304" pitchFamily="18" charset="0"/>
              </a:rPr>
              <a:t>Bluedot</a:t>
            </a:r>
            <a:r>
              <a:rPr lang="zh-TW" altLang="en-US" sz="2400" dirty="0" smtClean="0">
                <a:solidFill>
                  <a:srgbClr val="000000"/>
                </a:solidFill>
                <a:latin typeface="Times New Roman" panose="02020603050405020304" pitchFamily="18" charset="0"/>
                <a:cs typeface="Times New Roman" panose="02020603050405020304" pitchFamily="18" charset="0"/>
              </a:rPr>
              <a:t> </a:t>
            </a:r>
            <a:r>
              <a:rPr lang="en-US" altLang="zh-TW" sz="2400" b="0" dirty="0">
                <a:solidFill>
                  <a:srgbClr val="000000"/>
                </a:solidFill>
                <a:latin typeface="Times New Roman" panose="02020603050405020304" pitchFamily="18" charset="0"/>
                <a:cs typeface="Times New Roman" panose="02020603050405020304" pitchFamily="18" charset="0"/>
              </a:rPr>
              <a:t>(</a:t>
            </a:r>
            <a:r>
              <a:rPr kumimoji="1" lang="zh-TW" altLang="en-US" sz="2400" b="0" dirty="0">
                <a:solidFill>
                  <a:srgbClr val="000000"/>
                </a:solidFill>
                <a:latin typeface="Times New Roman" pitchFamily="18" charset="0"/>
                <a:ea typeface="標楷體" pitchFamily="65" charset="-120"/>
              </a:rPr>
              <a:t>加拿大的新創公司</a:t>
            </a:r>
            <a:r>
              <a:rPr kumimoji="1" lang="en-US" altLang="zh-TW" sz="2400" b="0" dirty="0">
                <a:solidFill>
                  <a:srgbClr val="000000"/>
                </a:solidFill>
                <a:latin typeface="Times New Roman" pitchFamily="18" charset="0"/>
                <a:ea typeface="標楷體" pitchFamily="65" charset="-120"/>
              </a:rPr>
              <a:t>)</a:t>
            </a:r>
          </a:p>
          <a:p>
            <a:pPr marL="717550" lvl="1" indent="-349250">
              <a:tabLst>
                <a:tab pos="8072438" algn="r"/>
              </a:tabLst>
            </a:pPr>
            <a:r>
              <a:rPr kumimoji="1" lang="zh-TW" altLang="en-US" sz="2200" b="0" dirty="0">
                <a:solidFill>
                  <a:srgbClr val="000000"/>
                </a:solidFill>
              </a:rPr>
              <a:t>透過分析全世界的新聞報導、動植物疾病報告及官方公告</a:t>
            </a:r>
            <a:r>
              <a:rPr kumimoji="1" lang="zh-TW" altLang="en-US" sz="2200" b="0" dirty="0" smtClean="0">
                <a:solidFill>
                  <a:srgbClr val="000000"/>
                </a:solidFill>
              </a:rPr>
              <a:t>等</a:t>
            </a:r>
            <a:endParaRPr kumimoji="1" lang="en-US" altLang="zh-TW" sz="2200" b="0" dirty="0">
              <a:solidFill>
                <a:srgbClr val="000000"/>
              </a:solidFill>
            </a:endParaRPr>
          </a:p>
          <a:p>
            <a:pPr marL="717550" lvl="1" indent="-349250">
              <a:tabLst>
                <a:tab pos="8072438" algn="r"/>
              </a:tabLst>
            </a:pPr>
            <a:r>
              <a:rPr kumimoji="1" lang="zh-TW" altLang="en-US" sz="2200" b="0" dirty="0">
                <a:solidFill>
                  <a:srgbClr val="000000"/>
                </a:solidFill>
              </a:rPr>
              <a:t>再由公司內部的專業人員判定資料正確性</a:t>
            </a:r>
            <a:r>
              <a:rPr kumimoji="1" lang="zh-TW" altLang="en-US" sz="2200" b="0" dirty="0" smtClean="0">
                <a:solidFill>
                  <a:srgbClr val="000000"/>
                </a:solidFill>
              </a:rPr>
              <a:t>，最後</a:t>
            </a:r>
            <a:r>
              <a:rPr kumimoji="1" lang="zh-TW" altLang="en-US" sz="2200" b="0" dirty="0">
                <a:solidFill>
                  <a:srgbClr val="000000"/>
                </a:solidFill>
              </a:rPr>
              <a:t>對他們的客戶進行警告，以避開疾病可能爆發的危險</a:t>
            </a:r>
            <a:r>
              <a:rPr kumimoji="1" lang="zh-TW" altLang="en-US" sz="2200" b="0" dirty="0" smtClean="0">
                <a:solidFill>
                  <a:srgbClr val="000000"/>
                </a:solidFill>
              </a:rPr>
              <a:t>區域</a:t>
            </a:r>
            <a:endParaRPr kumimoji="1" lang="en-US" altLang="zh-TW" sz="2200" b="0" dirty="0">
              <a:solidFill>
                <a:srgbClr val="000000"/>
              </a:solidFill>
            </a:endParaRPr>
          </a:p>
          <a:p>
            <a:pPr marL="717550" lvl="1" indent="-349250">
              <a:tabLst>
                <a:tab pos="8072438" algn="r"/>
              </a:tabLst>
            </a:pPr>
            <a:r>
              <a:rPr lang="zh-TW" altLang="en-US" sz="2200" dirty="0">
                <a:solidFill>
                  <a:srgbClr val="000000"/>
                </a:solidFill>
              </a:rPr>
              <a:t>已預測</a:t>
            </a:r>
            <a:r>
              <a:rPr lang="en-US" altLang="zh-TW" sz="2200" dirty="0">
                <a:solidFill>
                  <a:srgbClr val="000000"/>
                </a:solidFill>
              </a:rPr>
              <a:t>COVID-19</a:t>
            </a:r>
            <a:r>
              <a:rPr lang="zh-TW" altLang="en-US" sz="2200" dirty="0">
                <a:solidFill>
                  <a:srgbClr val="000000"/>
                </a:solidFill>
              </a:rPr>
              <a:t>疫情爆發的區域及擴散</a:t>
            </a:r>
            <a:r>
              <a:rPr lang="zh-TW" altLang="en-US" sz="2200" dirty="0" smtClean="0">
                <a:solidFill>
                  <a:srgbClr val="000000"/>
                </a:solidFill>
              </a:rPr>
              <a:t>路徑，相比</a:t>
            </a:r>
            <a:r>
              <a:rPr lang="en-US" altLang="zh-TW" sz="2200" dirty="0">
                <a:solidFill>
                  <a:srgbClr val="000000"/>
                </a:solidFill>
              </a:rPr>
              <a:t>CDC</a:t>
            </a:r>
            <a:r>
              <a:rPr lang="zh-TW" altLang="en-US" sz="2200" dirty="0">
                <a:solidFill>
                  <a:srgbClr val="000000"/>
                </a:solidFill>
              </a:rPr>
              <a:t>和</a:t>
            </a:r>
            <a:r>
              <a:rPr lang="en-US" altLang="zh-TW" sz="2200" dirty="0">
                <a:solidFill>
                  <a:srgbClr val="000000"/>
                </a:solidFill>
              </a:rPr>
              <a:t>WHO</a:t>
            </a:r>
            <a:r>
              <a:rPr lang="zh-TW" altLang="en-US" sz="2200" dirty="0">
                <a:solidFill>
                  <a:srgbClr val="000000"/>
                </a:solidFill>
              </a:rPr>
              <a:t>發布官方公告提早了一</a:t>
            </a:r>
            <a:r>
              <a:rPr lang="zh-TW" altLang="en-US" sz="2200" dirty="0" smtClean="0">
                <a:solidFill>
                  <a:srgbClr val="000000"/>
                </a:solidFill>
              </a:rPr>
              <a:t>周</a:t>
            </a:r>
            <a:endParaRPr kumimoji="1" lang="zh-TW" altLang="en-US" sz="2200" b="0" dirty="0">
              <a:solidFill>
                <a:srgbClr val="000000"/>
              </a:solidFill>
            </a:endParaRPr>
          </a:p>
        </p:txBody>
      </p:sp>
    </p:spTree>
    <p:extLst>
      <p:ext uri="{BB962C8B-B14F-4D97-AF65-F5344CB8AC3E}">
        <p14:creationId xmlns:p14="http://schemas.microsoft.com/office/powerpoint/2010/main" val="1062733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可以透過媒體報導、網路言論、或是行為模式等資訊，取得疾病的相關</a:t>
            </a:r>
            <a:r>
              <a:rPr kumimoji="1" lang="zh-TW" altLang="en-US" sz="2400" b="0" dirty="0" smtClean="0">
                <a:solidFill>
                  <a:srgbClr val="000000"/>
                </a:solidFill>
                <a:latin typeface="Times New Roman" pitchFamily="18" charset="0"/>
                <a:ea typeface="標楷體" pitchFamily="65" charset="-120"/>
              </a:rPr>
              <a:t>訊息</a:t>
            </a:r>
            <a:endParaRPr kumimoji="1" lang="en-US" altLang="zh-TW" sz="2400" b="0" dirty="0">
              <a:solidFill>
                <a:srgbClr val="000000"/>
              </a:solidFill>
              <a:latin typeface="Times New Roman" pitchFamily="18" charset="0"/>
              <a:ea typeface="標楷體" pitchFamily="65" charset="-120"/>
            </a:endParaRPr>
          </a:p>
          <a:p>
            <a:pPr eaLnBrk="1"/>
            <a:r>
              <a:rPr kumimoji="1" lang="zh-TW" altLang="en-US" sz="2400" b="0" dirty="0" smtClean="0">
                <a:solidFill>
                  <a:srgbClr val="000000"/>
                </a:solidFill>
                <a:latin typeface="Times New Roman" pitchFamily="18" charset="0"/>
                <a:ea typeface="標楷體" pitchFamily="65" charset="-120"/>
              </a:rPr>
              <a:t>藉</a:t>
            </a:r>
            <a:r>
              <a:rPr kumimoji="1" lang="zh-TW" altLang="en-US" sz="2400" b="0" dirty="0">
                <a:solidFill>
                  <a:srgbClr val="000000"/>
                </a:solidFill>
                <a:latin typeface="Times New Roman" pitchFamily="18" charset="0"/>
                <a:ea typeface="標楷體" pitchFamily="65" charset="-120"/>
              </a:rPr>
              <a:t>由醫療和人工智慧的結合，可以達到協助預測疾病的傳播，提升防疫</a:t>
            </a:r>
            <a:r>
              <a:rPr kumimoji="1" lang="zh-TW" altLang="en-US" sz="2400" b="0" dirty="0" smtClean="0">
                <a:solidFill>
                  <a:srgbClr val="000000"/>
                </a:solidFill>
                <a:latin typeface="Times New Roman" pitchFamily="18" charset="0"/>
                <a:ea typeface="標楷體" pitchFamily="65" charset="-120"/>
              </a:rPr>
              <a:t>效能</a:t>
            </a:r>
            <a:endParaRPr kumimoji="1" lang="en-US" altLang="zh-TW" sz="2400" b="0" dirty="0">
              <a:solidFill>
                <a:srgbClr val="000000"/>
              </a:solidFill>
              <a:latin typeface="Times New Roman" pitchFamily="18" charset="0"/>
              <a:ea typeface="標楷體" pitchFamily="65" charset="-120"/>
            </a:endParaRPr>
          </a:p>
          <a:p>
            <a:pPr eaLnBrk="1"/>
            <a:r>
              <a:rPr kumimoji="1" lang="zh-TW" altLang="en-US" sz="2400" b="0" dirty="0" smtClean="0">
                <a:solidFill>
                  <a:srgbClr val="000000"/>
                </a:solidFill>
                <a:latin typeface="Times New Roman" pitchFamily="18" charset="0"/>
                <a:ea typeface="標楷體" pitchFamily="65" charset="-120"/>
              </a:rPr>
              <a:t>利用</a:t>
            </a:r>
            <a:r>
              <a:rPr kumimoji="1" lang="zh-TW" altLang="en-US" sz="2400" b="0" dirty="0">
                <a:solidFill>
                  <a:srgbClr val="000000"/>
                </a:solidFill>
                <a:latin typeface="Times New Roman" pitchFamily="18" charset="0"/>
                <a:ea typeface="標楷體" pitchFamily="65" charset="-120"/>
              </a:rPr>
              <a:t>人工智慧的技術分析數據能夠掌握大量且即時的資訊，降低人為的</a:t>
            </a:r>
            <a:r>
              <a:rPr kumimoji="1" lang="zh-TW" altLang="en-US" sz="2400" b="0" dirty="0" smtClean="0">
                <a:solidFill>
                  <a:srgbClr val="000000"/>
                </a:solidFill>
                <a:latin typeface="Times New Roman" pitchFamily="18" charset="0"/>
                <a:ea typeface="標楷體" pitchFamily="65" charset="-120"/>
              </a:rPr>
              <a:t>影響</a:t>
            </a: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953674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人工智慧在防疫上的應用</a:t>
            </a:r>
            <a:endParaRPr lang="en-US" altLang="zh-TW" sz="2400" dirty="0">
              <a:solidFill>
                <a:srgbClr val="00B050"/>
              </a:solidFill>
            </a:endParaRPr>
          </a:p>
          <a:p>
            <a:r>
              <a:rPr kumimoji="1" lang="zh-TW" altLang="en-US" sz="2400" b="0" dirty="0" smtClean="0">
                <a:solidFill>
                  <a:srgbClr val="000000"/>
                </a:solidFill>
                <a:latin typeface="Times New Roman" pitchFamily="18" charset="0"/>
                <a:ea typeface="標楷體" pitchFamily="65" charset="-120"/>
              </a:rPr>
              <a:t>配</a:t>
            </a:r>
            <a:r>
              <a:rPr kumimoji="1" lang="zh-TW" altLang="en-US" sz="2400" b="0" dirty="0">
                <a:solidFill>
                  <a:srgbClr val="000000"/>
                </a:solidFill>
                <a:latin typeface="Times New Roman" pitchFamily="18" charset="0"/>
                <a:ea typeface="標楷體" pitchFamily="65" charset="-120"/>
              </a:rPr>
              <a:t>戴口罩及體溫量測</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往往需要在各個出入口增派人力管控，形成人力</a:t>
            </a:r>
            <a:r>
              <a:rPr kumimoji="1" lang="zh-TW" altLang="en-US" sz="2200" b="0" dirty="0" smtClean="0">
                <a:solidFill>
                  <a:srgbClr val="000000"/>
                </a:solidFill>
                <a:latin typeface="Times New Roman" pitchFamily="18" charset="0"/>
                <a:ea typeface="標楷體" pitchFamily="65" charset="-120"/>
              </a:rPr>
              <a:t>浪費</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在出入口架設</a:t>
            </a:r>
            <a:r>
              <a:rPr kumimoji="1" lang="en-US" altLang="zh-TW" sz="2200" b="0" dirty="0">
                <a:solidFill>
                  <a:srgbClr val="000000"/>
                </a:solidFill>
                <a:latin typeface="Times New Roman" pitchFamily="18" charset="0"/>
                <a:ea typeface="標楷體" pitchFamily="65" charset="-120"/>
              </a:rPr>
              <a:t>AI</a:t>
            </a:r>
            <a:r>
              <a:rPr kumimoji="1" lang="zh-TW" altLang="en-US" sz="2200" b="0" dirty="0">
                <a:solidFill>
                  <a:srgbClr val="000000"/>
                </a:solidFill>
                <a:latin typeface="Times New Roman" pitchFamily="18" charset="0"/>
                <a:ea typeface="標楷體" pitchFamily="65" charset="-120"/>
              </a:rPr>
              <a:t>溫測儀</a:t>
            </a:r>
            <a:endParaRPr kumimoji="1" lang="en-US" altLang="zh-TW" sz="22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tabLst>
                <a:tab pos="8072438" algn="r"/>
              </a:tabLst>
            </a:pPr>
            <a:r>
              <a:rPr kumimoji="1" lang="zh-TW" altLang="en-US" sz="2000" b="0" dirty="0">
                <a:solidFill>
                  <a:srgbClr val="000000"/>
                </a:solidFill>
                <a:latin typeface="Times New Roman" pitchFamily="18" charset="0"/>
                <a:ea typeface="標楷體" pitchFamily="65" charset="-120"/>
              </a:rPr>
              <a:t>透過影像處理、機器學習技術配合紅外線溫度感</a:t>
            </a:r>
            <a:r>
              <a:rPr kumimoji="1" lang="zh-TW" altLang="en-US" sz="2000" b="0" dirty="0" smtClean="0">
                <a:solidFill>
                  <a:srgbClr val="000000"/>
                </a:solidFill>
                <a:latin typeface="Times New Roman" pitchFamily="18" charset="0"/>
                <a:ea typeface="標楷體" pitchFamily="65" charset="-120"/>
              </a:rPr>
              <a:t>測</a:t>
            </a:r>
            <a:endParaRPr kumimoji="1" lang="en-US" altLang="zh-TW" sz="20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tabLst>
                <a:tab pos="8072438" algn="r"/>
              </a:tabLst>
            </a:pPr>
            <a:r>
              <a:rPr kumimoji="1" lang="zh-TW" altLang="en-US" sz="2000" b="0" dirty="0">
                <a:solidFill>
                  <a:srgbClr val="000000"/>
                </a:solidFill>
                <a:latin typeface="Times New Roman" pitchFamily="18" charset="0"/>
                <a:ea typeface="標楷體" pitchFamily="65" charset="-120"/>
              </a:rPr>
              <a:t>可獲得非接觸式且高精準度的體溫篩</a:t>
            </a:r>
            <a:r>
              <a:rPr kumimoji="1" lang="zh-TW" altLang="en-US" sz="2000" b="0" dirty="0" smtClean="0">
                <a:solidFill>
                  <a:srgbClr val="000000"/>
                </a:solidFill>
                <a:latin typeface="Times New Roman" pitchFamily="18" charset="0"/>
                <a:ea typeface="標楷體" pitchFamily="65" charset="-120"/>
              </a:rPr>
              <a:t>檢</a:t>
            </a:r>
            <a:endParaRPr kumimoji="1" lang="en-US" altLang="zh-TW" sz="20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tabLst>
                <a:tab pos="8072438" algn="r"/>
              </a:tabLst>
            </a:pPr>
            <a:r>
              <a:rPr kumimoji="1" lang="zh-TW" altLang="en-US" sz="2000" b="0" dirty="0">
                <a:solidFill>
                  <a:srgbClr val="000000"/>
                </a:solidFill>
                <a:latin typeface="Times New Roman" pitchFamily="18" charset="0"/>
                <a:ea typeface="標楷體" pitchFamily="65" charset="-120"/>
              </a:rPr>
              <a:t>系統能自動辨識民眾是否佩戴口罩，並且能測量</a:t>
            </a:r>
            <a:r>
              <a:rPr kumimoji="1" lang="zh-TW" altLang="en-US" sz="2000" b="0" dirty="0" smtClean="0">
                <a:solidFill>
                  <a:srgbClr val="000000"/>
                </a:solidFill>
                <a:latin typeface="Times New Roman" pitchFamily="18" charset="0"/>
                <a:ea typeface="標楷體" pitchFamily="65" charset="-120"/>
              </a:rPr>
              <a:t>體溫</a:t>
            </a:r>
            <a:endParaRPr kumimoji="1" lang="en-US" altLang="zh-TW" sz="20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tabLst>
                <a:tab pos="8072438" algn="r"/>
              </a:tabLst>
            </a:pPr>
            <a:r>
              <a:rPr kumimoji="1" lang="zh-TW" altLang="en-US" sz="2000" b="0" dirty="0">
                <a:solidFill>
                  <a:srgbClr val="000000"/>
                </a:solidFill>
                <a:latin typeface="Times New Roman" pitchFamily="18" charset="0"/>
                <a:ea typeface="標楷體" pitchFamily="65" charset="-120"/>
              </a:rPr>
              <a:t>有效落實防疫自動化，也可以減少人力</a:t>
            </a:r>
            <a:r>
              <a:rPr kumimoji="1" lang="zh-TW" altLang="en-US" sz="2000" b="0" dirty="0" smtClean="0">
                <a:solidFill>
                  <a:srgbClr val="000000"/>
                </a:solidFill>
                <a:latin typeface="Times New Roman" pitchFamily="18" charset="0"/>
                <a:ea typeface="標楷體" pitchFamily="65" charset="-120"/>
              </a:rPr>
              <a:t>駐守</a:t>
            </a:r>
            <a:endParaRPr kumimoji="1" lang="zh-TW" altLang="en-US" sz="2000" b="0" dirty="0">
              <a:solidFill>
                <a:srgbClr val="000000"/>
              </a:solidFill>
              <a:latin typeface="Times New Roman" pitchFamily="18" charset="0"/>
              <a:ea typeface="標楷體" pitchFamily="65" charset="-120"/>
            </a:endParaRPr>
          </a:p>
        </p:txBody>
      </p:sp>
      <p:grpSp>
        <p:nvGrpSpPr>
          <p:cNvPr id="4" name="群組 3"/>
          <p:cNvGrpSpPr/>
          <p:nvPr/>
        </p:nvGrpSpPr>
        <p:grpSpPr>
          <a:xfrm>
            <a:off x="5239885" y="1183680"/>
            <a:ext cx="3043238" cy="1212056"/>
            <a:chOff x="5638800" y="5282804"/>
            <a:chExt cx="3043238" cy="1212056"/>
          </a:xfrm>
        </p:grpSpPr>
        <p:pic>
          <p:nvPicPr>
            <p:cNvPr id="19458"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282804"/>
              <a:ext cx="3043238" cy="121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5182" y="5849463"/>
              <a:ext cx="504001"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3565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993" y="1339968"/>
            <a:ext cx="3870536" cy="373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1529114" y="5074820"/>
            <a:ext cx="3186614" cy="129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8433" y="5636935"/>
            <a:ext cx="551657" cy="55165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群組 3"/>
          <p:cNvGrpSpPr/>
          <p:nvPr/>
        </p:nvGrpSpPr>
        <p:grpSpPr>
          <a:xfrm>
            <a:off x="4773478" y="5074821"/>
            <a:ext cx="3116983" cy="1296481"/>
            <a:chOff x="4773478" y="5074821"/>
            <a:chExt cx="3116983" cy="1296481"/>
          </a:xfrm>
        </p:grpSpPr>
        <p:pic>
          <p:nvPicPr>
            <p:cNvPr id="9" name="Picture 3">
              <a:hlinkClick r:id="rId6"/>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093"/>
            <a:stretch/>
          </p:blipFill>
          <p:spPr bwMode="auto">
            <a:xfrm>
              <a:off x="4773478" y="5074821"/>
              <a:ext cx="3116983" cy="129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chwa\Desktop\video.png">
              <a:hlinkClick r:id="rId6"/>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6576" y="5636935"/>
              <a:ext cx="551657" cy="551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88180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6-1</a:t>
            </a:r>
            <a:r>
              <a:rPr lang="zh-TW" altLang="en-US" dirty="0"/>
              <a:t>　人工智慧未來趨勢</a:t>
            </a:r>
          </a:p>
        </p:txBody>
      </p:sp>
      <p:sp>
        <p:nvSpPr>
          <p:cNvPr id="5" name="內容版面配置區 4"/>
          <p:cNvSpPr>
            <a:spLocks noGrp="1"/>
          </p:cNvSpPr>
          <p:nvPr>
            <p:ph idx="1"/>
          </p:nvPr>
        </p:nvSpPr>
        <p:spPr>
          <a:xfrm>
            <a:off x="179388" y="1341438"/>
            <a:ext cx="8521850" cy="5040312"/>
          </a:xfrm>
        </p:spPr>
        <p:txBody>
          <a:bodyPr/>
          <a:lstStyle/>
          <a:p>
            <a:pPr marL="0" indent="0">
              <a:buNone/>
            </a:pPr>
            <a:r>
              <a:rPr lang="en-US" altLang="zh-TW" dirty="0"/>
              <a:t>6-1-1</a:t>
            </a:r>
            <a:r>
              <a:rPr lang="zh-TW" altLang="en-US" dirty="0"/>
              <a:t>　人工智慧在交通上的應用</a:t>
            </a:r>
            <a:endParaRPr kumimoji="1" lang="en-US" altLang="zh-TW" sz="2400" b="0" dirty="0">
              <a:solidFill>
                <a:schemeClr val="tx1"/>
              </a:solidFill>
              <a:latin typeface="Times New Roman" pitchFamily="18" charset="0"/>
              <a:ea typeface="標楷體" pitchFamily="65" charset="-120"/>
            </a:endParaRPr>
          </a:p>
          <a:p>
            <a:r>
              <a:rPr kumimoji="1" lang="zh-TW" altLang="en-US" sz="2400" b="0" dirty="0">
                <a:solidFill>
                  <a:schemeClr val="tx1"/>
                </a:solidFill>
                <a:latin typeface="Times New Roman" pitchFamily="18" charset="0"/>
                <a:ea typeface="標楷體" pitchFamily="65" charset="-120"/>
              </a:rPr>
              <a:t>透過感知技術</a:t>
            </a:r>
            <a:endParaRPr kumimoji="1" lang="en-US" altLang="zh-TW" sz="2400" b="0" dirty="0">
              <a:solidFill>
                <a:schemeClr val="tx1"/>
              </a:solidFill>
              <a:latin typeface="Times New Roman" pitchFamily="18" charset="0"/>
              <a:ea typeface="標楷體" pitchFamily="65" charset="-120"/>
            </a:endParaRPr>
          </a:p>
          <a:p>
            <a:pPr marL="717550" lvl="1" indent="-354013">
              <a:tabLst>
                <a:tab pos="717550" algn="l"/>
                <a:tab pos="8072438" algn="r"/>
              </a:tabLst>
            </a:pPr>
            <a:r>
              <a:rPr kumimoji="1" lang="zh-TW" altLang="en-US" sz="2200" b="0" dirty="0">
                <a:solidFill>
                  <a:schemeClr val="tx1"/>
                </a:solidFill>
              </a:rPr>
              <a:t>辨識交通號誌</a:t>
            </a:r>
            <a:r>
              <a:rPr lang="zh-TW" altLang="en-US" sz="2200" dirty="0"/>
              <a:t>、其他車輛、自行車和路上行人等周圍</a:t>
            </a:r>
            <a:r>
              <a:rPr lang="zh-TW" altLang="en-US" sz="2200" dirty="0" smtClean="0"/>
              <a:t>環境</a:t>
            </a:r>
            <a:endParaRPr lang="en-US" altLang="zh-TW" sz="2200" dirty="0"/>
          </a:p>
          <a:p>
            <a:pPr marL="717550" lvl="1" indent="-354013">
              <a:tabLst>
                <a:tab pos="717550" algn="l"/>
                <a:tab pos="8072438" algn="r"/>
              </a:tabLst>
            </a:pPr>
            <a:r>
              <a:rPr lang="zh-TW" altLang="en-US" sz="2200" dirty="0"/>
              <a:t>對於潛在危險可以做出安全的反應，且反應速度較人類</a:t>
            </a:r>
            <a:r>
              <a:rPr lang="zh-TW" altLang="en-US" sz="2200" dirty="0" smtClean="0"/>
              <a:t>快速</a:t>
            </a:r>
            <a:endParaRPr kumimoji="1" lang="en-US" altLang="zh-TW" sz="2200" b="0" dirty="0">
              <a:solidFill>
                <a:schemeClr val="tx1"/>
              </a:solidFill>
            </a:endParaRPr>
          </a:p>
          <a:p>
            <a:r>
              <a:rPr kumimoji="1" lang="zh-TW" altLang="en-US" sz="2400" b="0" dirty="0">
                <a:solidFill>
                  <a:schemeClr val="tx1"/>
                </a:solidFill>
                <a:latin typeface="Times New Roman" pitchFamily="18" charset="0"/>
                <a:ea typeface="標楷體" pitchFamily="65" charset="-120"/>
              </a:rPr>
              <a:t>在交通壅塞方面</a:t>
            </a:r>
            <a:endParaRPr kumimoji="1" lang="en-US" altLang="zh-TW" sz="2400" b="0" dirty="0">
              <a:solidFill>
                <a:schemeClr val="tx1"/>
              </a:solidFill>
              <a:latin typeface="Times New Roman" pitchFamily="18" charset="0"/>
              <a:ea typeface="標楷體" pitchFamily="65" charset="-120"/>
            </a:endParaRPr>
          </a:p>
          <a:p>
            <a:pPr marL="717550" lvl="1" indent="-363538">
              <a:tabLst>
                <a:tab pos="8072438" algn="r"/>
              </a:tabLst>
            </a:pPr>
            <a:r>
              <a:rPr kumimoji="1" lang="zh-TW" altLang="en-US" sz="2200" b="0" dirty="0">
                <a:solidFill>
                  <a:schemeClr val="tx1"/>
                </a:solidFill>
                <a:latin typeface="Times New Roman" pitchFamily="18" charset="0"/>
                <a:ea typeface="標楷體" pitchFamily="65" charset="-120"/>
              </a:rPr>
              <a:t>可利用設置於路口的攝影機，蒐集路口的</a:t>
            </a:r>
            <a:r>
              <a:rPr kumimoji="1" lang="zh-TW" altLang="en-US" sz="2200" b="0" dirty="0" smtClean="0">
                <a:solidFill>
                  <a:schemeClr val="tx1"/>
                </a:solidFill>
                <a:latin typeface="Times New Roman" pitchFamily="18" charset="0"/>
                <a:ea typeface="標楷體" pitchFamily="65" charset="-120"/>
              </a:rPr>
              <a:t>數據</a:t>
            </a:r>
            <a:endParaRPr kumimoji="1" lang="en-US" altLang="zh-TW" sz="2200" b="0" dirty="0">
              <a:solidFill>
                <a:schemeClr val="tx1"/>
              </a:solidFill>
              <a:latin typeface="Times New Roman" pitchFamily="18" charset="0"/>
              <a:ea typeface="標楷體" pitchFamily="65" charset="-120"/>
            </a:endParaRPr>
          </a:p>
          <a:p>
            <a:pPr marL="717550" lvl="1" indent="-363538">
              <a:tabLst>
                <a:tab pos="8072438" algn="r"/>
              </a:tabLst>
            </a:pPr>
            <a:r>
              <a:rPr kumimoji="1" lang="zh-TW" altLang="en-US" sz="2200" b="0" dirty="0">
                <a:solidFill>
                  <a:schemeClr val="tx1"/>
                </a:solidFill>
                <a:latin typeface="Times New Roman" pitchFamily="18" charset="0"/>
                <a:ea typeface="標楷體" pitchFamily="65" charset="-120"/>
              </a:rPr>
              <a:t>算出在尖峰時段與離峰時段最合適的紅綠燈秒數決塞車</a:t>
            </a:r>
            <a:r>
              <a:rPr kumimoji="1" lang="zh-TW" altLang="en-US" sz="2200" b="0" dirty="0" smtClean="0">
                <a:solidFill>
                  <a:schemeClr val="tx1"/>
                </a:solidFill>
                <a:latin typeface="Times New Roman" pitchFamily="18" charset="0"/>
                <a:ea typeface="標楷體" pitchFamily="65" charset="-120"/>
              </a:rPr>
              <a:t>問題</a:t>
            </a:r>
            <a:endParaRPr kumimoji="1" lang="en-US" altLang="zh-TW" sz="2200" b="0" dirty="0">
              <a:solidFill>
                <a:schemeClr val="tx1"/>
              </a:solidFill>
              <a:latin typeface="Times New Roman" pitchFamily="18" charset="0"/>
              <a:ea typeface="標楷體" pitchFamily="65" charset="-120"/>
            </a:endParaRPr>
          </a:p>
        </p:txBody>
      </p:sp>
      <p:grpSp>
        <p:nvGrpSpPr>
          <p:cNvPr id="2" name="群組 1"/>
          <p:cNvGrpSpPr/>
          <p:nvPr/>
        </p:nvGrpSpPr>
        <p:grpSpPr>
          <a:xfrm>
            <a:off x="1197976" y="5166745"/>
            <a:ext cx="3710940" cy="1330014"/>
            <a:chOff x="815340" y="5000308"/>
            <a:chExt cx="3710940" cy="1330014"/>
          </a:xfrm>
        </p:grpSpPr>
        <p:pic>
          <p:nvPicPr>
            <p:cNvPr id="6" name="Picture 2">
              <a:hlinkClick r:id="rId2"/>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54272"/>
            <a:stretch/>
          </p:blipFill>
          <p:spPr bwMode="auto">
            <a:xfrm>
              <a:off x="815340" y="5000308"/>
              <a:ext cx="3710940" cy="133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chwa\Desktop\video.png">
              <a:hlinkClick r:id="rId2"/>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4287" y="5665315"/>
              <a:ext cx="504001"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群組 2"/>
          <p:cNvGrpSpPr/>
          <p:nvPr/>
        </p:nvGrpSpPr>
        <p:grpSpPr>
          <a:xfrm>
            <a:off x="4181460" y="5166745"/>
            <a:ext cx="4057650" cy="1330014"/>
            <a:chOff x="4705350" y="5000308"/>
            <a:chExt cx="4057650" cy="1330014"/>
          </a:xfrm>
        </p:grpSpPr>
        <p:pic>
          <p:nvPicPr>
            <p:cNvPr id="7" name="Picture 2">
              <a:hlinkClick r:id="rId5"/>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4705350" y="5000308"/>
              <a:ext cx="4057650" cy="133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806" y="5665315"/>
              <a:ext cx="504001"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28452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987" y="1617045"/>
            <a:ext cx="3466441" cy="4403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47797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人工智慧在診斷疫情上的應用</a:t>
            </a:r>
            <a:endParaRPr lang="en-US" altLang="zh-TW" sz="2400" dirty="0">
              <a:solidFill>
                <a:srgbClr val="00B050"/>
              </a:solidFill>
            </a:endParaRPr>
          </a:p>
          <a:p>
            <a:r>
              <a:rPr kumimoji="1" lang="zh-TW" altLang="en-US" sz="2400" b="0" dirty="0" smtClean="0">
                <a:solidFill>
                  <a:srgbClr val="000000"/>
                </a:solidFill>
                <a:latin typeface="Times New Roman" pitchFamily="18" charset="0"/>
                <a:ea typeface="標楷體" pitchFamily="65" charset="-120"/>
              </a:rPr>
              <a:t>由於</a:t>
            </a:r>
            <a:r>
              <a:rPr kumimoji="1" lang="en-US" altLang="zh-TW" sz="2400" b="0" dirty="0" err="1">
                <a:solidFill>
                  <a:srgbClr val="000000"/>
                </a:solidFill>
                <a:latin typeface="Times New Roman" pitchFamily="18" charset="0"/>
                <a:ea typeface="標楷體" pitchFamily="65" charset="-120"/>
              </a:rPr>
              <a:t>COVID</a:t>
            </a:r>
            <a:r>
              <a:rPr kumimoji="1" lang="en-US" altLang="zh-TW" sz="2400" b="0" dirty="0">
                <a:solidFill>
                  <a:srgbClr val="000000"/>
                </a:solidFill>
                <a:latin typeface="Times New Roman" pitchFamily="18" charset="0"/>
                <a:ea typeface="標楷體" pitchFamily="65" charset="-120"/>
              </a:rPr>
              <a:t>-19</a:t>
            </a:r>
            <a:r>
              <a:rPr kumimoji="1" lang="zh-TW" altLang="en-US" sz="2400" b="0" dirty="0">
                <a:solidFill>
                  <a:srgbClr val="000000"/>
                </a:solidFill>
                <a:latin typeface="Times New Roman" pitchFamily="18" charset="0"/>
                <a:ea typeface="標楷體" pitchFamily="65" charset="-120"/>
              </a:rPr>
              <a:t>的篩檢患者數量過多，可能造成篩檢上的</a:t>
            </a:r>
            <a:r>
              <a:rPr kumimoji="1" lang="zh-TW" altLang="en-US" sz="2400" b="0" dirty="0" smtClean="0">
                <a:solidFill>
                  <a:srgbClr val="000000"/>
                </a:solidFill>
                <a:latin typeface="Times New Roman" pitchFamily="18" charset="0"/>
                <a:ea typeface="標楷體" pitchFamily="65" charset="-120"/>
              </a:rPr>
              <a:t>疏失</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a:solidFill>
                  <a:srgbClr val="000000"/>
                </a:solidFill>
                <a:latin typeface="Times New Roman" pitchFamily="18" charset="0"/>
                <a:ea typeface="標楷體" pitchFamily="65" charset="-120"/>
              </a:rPr>
              <a:t>藉由人工智慧的機器學習可以快速的判斷疑似</a:t>
            </a:r>
            <a:r>
              <a:rPr kumimoji="1" lang="en-US" altLang="zh-TW" sz="2400" b="0" dirty="0" err="1">
                <a:solidFill>
                  <a:srgbClr val="000000"/>
                </a:solidFill>
                <a:latin typeface="Times New Roman" pitchFamily="18" charset="0"/>
                <a:ea typeface="標楷體" pitchFamily="65" charset="-120"/>
              </a:rPr>
              <a:t>COVID</a:t>
            </a:r>
            <a:r>
              <a:rPr kumimoji="1" lang="en-US" altLang="zh-TW" sz="2400" b="0" dirty="0">
                <a:solidFill>
                  <a:srgbClr val="000000"/>
                </a:solidFill>
                <a:latin typeface="Times New Roman" pitchFamily="18" charset="0"/>
                <a:ea typeface="標楷體" pitchFamily="65" charset="-120"/>
              </a:rPr>
              <a:t>-19</a:t>
            </a:r>
            <a:r>
              <a:rPr kumimoji="1" lang="zh-TW" altLang="en-US" sz="2400" b="0" dirty="0">
                <a:solidFill>
                  <a:srgbClr val="000000"/>
                </a:solidFill>
                <a:latin typeface="Times New Roman" pitchFamily="18" charset="0"/>
                <a:ea typeface="標楷體" pitchFamily="65" charset="-120"/>
              </a:rPr>
              <a:t>的</a:t>
            </a:r>
            <a:r>
              <a:rPr kumimoji="1" lang="zh-TW" altLang="en-US" sz="2400" b="0" dirty="0" smtClean="0">
                <a:solidFill>
                  <a:srgbClr val="000000"/>
                </a:solidFill>
                <a:latin typeface="Times New Roman" pitchFamily="18" charset="0"/>
                <a:ea typeface="標楷體" pitchFamily="65" charset="-120"/>
              </a:rPr>
              <a:t>病徵</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a:solidFill>
                  <a:srgbClr val="000000"/>
                </a:solidFill>
                <a:latin typeface="Times New Roman" pitchFamily="18" charset="0"/>
                <a:ea typeface="標楷體" pitchFamily="65" charset="-120"/>
              </a:rPr>
              <a:t>當患者拍攝胸部</a:t>
            </a:r>
            <a:r>
              <a:rPr kumimoji="1" lang="en-US" altLang="zh-TW" sz="2400" b="0" dirty="0">
                <a:solidFill>
                  <a:srgbClr val="000000"/>
                </a:solidFill>
                <a:latin typeface="Times New Roman" pitchFamily="18" charset="0"/>
                <a:ea typeface="標楷體" pitchFamily="65" charset="-120"/>
              </a:rPr>
              <a:t>X</a:t>
            </a:r>
            <a:r>
              <a:rPr kumimoji="1" lang="zh-TW" altLang="en-US" sz="2400" b="0" dirty="0">
                <a:solidFill>
                  <a:srgbClr val="000000"/>
                </a:solidFill>
                <a:latin typeface="Times New Roman" pitchFamily="18" charset="0"/>
                <a:ea typeface="標楷體" pitchFamily="65" charset="-120"/>
              </a:rPr>
              <a:t>光後，</a:t>
            </a:r>
            <a:r>
              <a:rPr kumimoji="1" lang="en-US" altLang="zh-TW" sz="2400" b="0" dirty="0">
                <a:solidFill>
                  <a:srgbClr val="000000"/>
                </a:solidFill>
                <a:latin typeface="Times New Roman" pitchFamily="18" charset="0"/>
                <a:ea typeface="標楷體" pitchFamily="65" charset="-120"/>
              </a:rPr>
              <a:t>AI</a:t>
            </a:r>
            <a:r>
              <a:rPr kumimoji="1" lang="zh-TW" altLang="en-US" sz="2400" b="0" dirty="0">
                <a:solidFill>
                  <a:srgbClr val="000000"/>
                </a:solidFill>
                <a:latin typeface="Times New Roman" pitchFamily="18" charset="0"/>
                <a:ea typeface="標楷體" pitchFamily="65" charset="-120"/>
              </a:rPr>
              <a:t>會先進行檢測，若</a:t>
            </a:r>
            <a:r>
              <a:rPr kumimoji="1" lang="en-US" altLang="zh-TW" sz="2400" b="0" dirty="0">
                <a:solidFill>
                  <a:srgbClr val="000000"/>
                </a:solidFill>
                <a:latin typeface="Times New Roman" pitchFamily="18" charset="0"/>
                <a:ea typeface="標楷體" pitchFamily="65" charset="-120"/>
              </a:rPr>
              <a:t>AI</a:t>
            </a:r>
            <a:r>
              <a:rPr kumimoji="1" lang="zh-TW" altLang="en-US" sz="2400" b="0" dirty="0">
                <a:solidFill>
                  <a:srgbClr val="000000"/>
                </a:solidFill>
                <a:latin typeface="Times New Roman" pitchFamily="18" charset="0"/>
                <a:ea typeface="標楷體" pitchFamily="65" charset="-120"/>
              </a:rPr>
              <a:t>判斷為高機率疑似</a:t>
            </a:r>
            <a:r>
              <a:rPr kumimoji="1" lang="en-US" altLang="zh-TW" sz="2400" b="0" dirty="0" err="1">
                <a:solidFill>
                  <a:srgbClr val="000000"/>
                </a:solidFill>
                <a:latin typeface="Times New Roman" pitchFamily="18" charset="0"/>
                <a:ea typeface="標楷體" pitchFamily="65" charset="-120"/>
              </a:rPr>
              <a:t>COVID</a:t>
            </a:r>
            <a:r>
              <a:rPr kumimoji="1" lang="en-US" altLang="zh-TW" sz="2400" b="0" dirty="0">
                <a:solidFill>
                  <a:srgbClr val="000000"/>
                </a:solidFill>
                <a:latin typeface="Times New Roman" pitchFamily="18" charset="0"/>
                <a:ea typeface="標楷體" pitchFamily="65" charset="-120"/>
              </a:rPr>
              <a:t>-19</a:t>
            </a:r>
            <a:r>
              <a:rPr kumimoji="1" lang="zh-TW" altLang="en-US" sz="2400" b="0" dirty="0">
                <a:solidFill>
                  <a:srgbClr val="000000"/>
                </a:solidFill>
                <a:latin typeface="Times New Roman" pitchFamily="18" charset="0"/>
                <a:ea typeface="標楷體" pitchFamily="65" charset="-120"/>
              </a:rPr>
              <a:t>的</a:t>
            </a:r>
            <a:r>
              <a:rPr kumimoji="1" lang="en-US" altLang="zh-TW" sz="2400" b="0" dirty="0">
                <a:solidFill>
                  <a:srgbClr val="000000"/>
                </a:solidFill>
                <a:latin typeface="Times New Roman" pitchFamily="18" charset="0"/>
                <a:ea typeface="標楷體" pitchFamily="65" charset="-120"/>
              </a:rPr>
              <a:t>X</a:t>
            </a:r>
            <a:r>
              <a:rPr kumimoji="1" lang="zh-TW" altLang="en-US" sz="2400" b="0" dirty="0">
                <a:solidFill>
                  <a:srgbClr val="000000"/>
                </a:solidFill>
                <a:latin typeface="Times New Roman" pitchFamily="18" charset="0"/>
                <a:ea typeface="標楷體" pitchFamily="65" charset="-120"/>
              </a:rPr>
              <a:t>光影像，優先提醒醫生判讀</a:t>
            </a:r>
          </a:p>
        </p:txBody>
      </p:sp>
    </p:spTree>
    <p:extLst>
      <p:ext uri="{BB962C8B-B14F-4D97-AF65-F5344CB8AC3E}">
        <p14:creationId xmlns:p14="http://schemas.microsoft.com/office/powerpoint/2010/main" val="3892112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524" y="2366234"/>
            <a:ext cx="6613691" cy="2782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4595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kumimoji="1" lang="zh-TW" altLang="en-US" sz="2400" b="0" dirty="0" smtClean="0">
                <a:solidFill>
                  <a:srgbClr val="000000"/>
                </a:solidFill>
                <a:latin typeface="Times New Roman" pitchFamily="18" charset="0"/>
                <a:ea typeface="標楷體" pitchFamily="65" charset="-120"/>
              </a:rPr>
              <a:t>「</a:t>
            </a:r>
            <a:r>
              <a:rPr kumimoji="1" lang="en-US" altLang="zh-TW" sz="2400" b="0" dirty="0" err="1">
                <a:solidFill>
                  <a:srgbClr val="000000"/>
                </a:solidFill>
                <a:latin typeface="Times New Roman" pitchFamily="18" charset="0"/>
                <a:ea typeface="標楷體" pitchFamily="65" charset="-120"/>
              </a:rPr>
              <a:t>MedChex</a:t>
            </a:r>
            <a:r>
              <a:rPr kumimoji="1" lang="zh-TW" altLang="en-US" sz="2400" b="0" dirty="0">
                <a:solidFill>
                  <a:srgbClr val="000000"/>
                </a:solidFill>
                <a:latin typeface="Times New Roman" pitchFamily="18" charset="0"/>
                <a:ea typeface="標楷體" pitchFamily="65" charset="-120"/>
              </a:rPr>
              <a:t>」</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rPr>
              <a:t>國立成功大學資訊工程系蔣榮先</a:t>
            </a:r>
            <a:r>
              <a:rPr kumimoji="1" lang="zh-TW" altLang="en-US" sz="2200" b="0" dirty="0" smtClean="0">
                <a:solidFill>
                  <a:srgbClr val="000000"/>
                </a:solidFill>
              </a:rPr>
              <a:t>教授讓</a:t>
            </a:r>
            <a:r>
              <a:rPr kumimoji="1" lang="zh-TW" altLang="en-US" sz="2200" b="0" dirty="0">
                <a:solidFill>
                  <a:srgbClr val="000000"/>
                </a:solidFill>
              </a:rPr>
              <a:t>機器學習與判</a:t>
            </a:r>
            <a:r>
              <a:rPr lang="zh-TW" altLang="en-US" sz="2200" dirty="0">
                <a:solidFill>
                  <a:srgbClr val="000000"/>
                </a:solidFill>
              </a:rPr>
              <a:t>讀胸部</a:t>
            </a:r>
            <a:r>
              <a:rPr lang="en-US" altLang="zh-TW" sz="2200" dirty="0">
                <a:solidFill>
                  <a:srgbClr val="000000"/>
                </a:solidFill>
              </a:rPr>
              <a:t>X</a:t>
            </a:r>
            <a:r>
              <a:rPr lang="zh-TW" altLang="en-US" sz="2200" dirty="0">
                <a:solidFill>
                  <a:srgbClr val="000000"/>
                </a:solidFill>
              </a:rPr>
              <a:t>光</a:t>
            </a:r>
            <a:r>
              <a:rPr lang="zh-TW" altLang="en-US" sz="2200" dirty="0" smtClean="0">
                <a:solidFill>
                  <a:srgbClr val="000000"/>
                </a:solidFill>
              </a:rPr>
              <a:t>片</a:t>
            </a:r>
            <a:endParaRPr lang="en-US" altLang="zh-TW" sz="2200" dirty="0" smtClean="0">
              <a:solidFill>
                <a:srgbClr val="000000"/>
              </a:solidFill>
            </a:endParaRPr>
          </a:p>
          <a:p>
            <a:pPr marL="717550" lvl="1" indent="-363538"/>
            <a:r>
              <a:rPr kumimoji="1" lang="zh-TW" altLang="en-US" sz="2200" b="0" dirty="0" smtClean="0">
                <a:solidFill>
                  <a:srgbClr val="000000"/>
                </a:solidFill>
              </a:rPr>
              <a:t>一秒</a:t>
            </a:r>
            <a:r>
              <a:rPr kumimoji="1" lang="zh-TW" altLang="en-US" sz="2200" b="0" dirty="0">
                <a:solidFill>
                  <a:srgbClr val="000000"/>
                </a:solidFill>
              </a:rPr>
              <a:t>就能辨識是否具有新冠肺炎</a:t>
            </a:r>
            <a:r>
              <a:rPr kumimoji="1" lang="zh-TW" altLang="en-US" sz="2200" b="0" dirty="0" smtClean="0">
                <a:solidFill>
                  <a:srgbClr val="000000"/>
                </a:solidFill>
              </a:rPr>
              <a:t>特徵</a:t>
            </a:r>
            <a:endParaRPr kumimoji="1" lang="en-US" altLang="zh-TW" sz="2200" b="0" dirty="0">
              <a:solidFill>
                <a:srgbClr val="000000"/>
              </a:solidFill>
            </a:endParaRPr>
          </a:p>
          <a:p>
            <a:pPr marL="717550" lvl="1" indent="-363538"/>
            <a:r>
              <a:rPr kumimoji="1" lang="zh-TW" altLang="en-US" sz="2200" b="0" dirty="0">
                <a:solidFill>
                  <a:srgbClr val="000000"/>
                </a:solidFill>
              </a:rPr>
              <a:t>系統即可自動檢測高危險患者並向醫生</a:t>
            </a:r>
            <a:r>
              <a:rPr kumimoji="1" lang="zh-TW" altLang="en-US" sz="2200" b="0" dirty="0" smtClean="0">
                <a:solidFill>
                  <a:srgbClr val="000000"/>
                </a:solidFill>
              </a:rPr>
              <a:t>示警</a:t>
            </a:r>
            <a:endParaRPr kumimoji="1" lang="en-US" altLang="zh-TW" sz="2200" b="0" dirty="0">
              <a:solidFill>
                <a:srgbClr val="000000"/>
              </a:solidFill>
            </a:endParaRPr>
          </a:p>
          <a:p>
            <a:pPr marL="363538" indent="-363538"/>
            <a:r>
              <a:rPr kumimoji="1" lang="zh-TW" altLang="en-US" sz="2400" b="0" dirty="0" smtClean="0">
                <a:solidFill>
                  <a:srgbClr val="000000"/>
                </a:solidFill>
                <a:latin typeface="Times New Roman" pitchFamily="18" charset="0"/>
                <a:ea typeface="標楷體" pitchFamily="65" charset="-120"/>
              </a:rPr>
              <a:t>「</a:t>
            </a:r>
            <a:r>
              <a:rPr kumimoji="1" lang="zh-TW" altLang="en-US" sz="2400" b="0" dirty="0">
                <a:solidFill>
                  <a:srgbClr val="000000"/>
                </a:solidFill>
                <a:latin typeface="Times New Roman" pitchFamily="18" charset="0"/>
                <a:ea typeface="標楷體" pitchFamily="65" charset="-120"/>
              </a:rPr>
              <a:t>咳嗽聲是否源自</a:t>
            </a:r>
            <a:r>
              <a:rPr kumimoji="1" lang="en-US" altLang="zh-TW" sz="2400" b="0" dirty="0">
                <a:solidFill>
                  <a:srgbClr val="000000"/>
                </a:solidFill>
                <a:latin typeface="Times New Roman" pitchFamily="18" charset="0"/>
                <a:ea typeface="標楷體" pitchFamily="65" charset="-120"/>
              </a:rPr>
              <a:t>COVID-19</a:t>
            </a:r>
            <a:r>
              <a:rPr kumimoji="1" lang="zh-TW" altLang="en-US" sz="2400" b="0" dirty="0">
                <a:solidFill>
                  <a:srgbClr val="000000"/>
                </a:solidFill>
                <a:latin typeface="Times New Roman" pitchFamily="18" charset="0"/>
                <a:ea typeface="標楷體" pitchFamily="65" charset="-120"/>
              </a:rPr>
              <a:t>」</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麻省理工學院研究團隊</a:t>
            </a:r>
            <a:r>
              <a:rPr kumimoji="1" lang="zh-TW" altLang="en-US" sz="2200" b="0" dirty="0" smtClean="0">
                <a:solidFill>
                  <a:srgbClr val="000000"/>
                </a:solidFill>
                <a:latin typeface="Times New Roman" pitchFamily="18" charset="0"/>
                <a:ea typeface="標楷體" pitchFamily="65" charset="-120"/>
              </a:rPr>
              <a:t>開發</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透過卷積神經網路</a:t>
            </a:r>
            <a:r>
              <a:rPr kumimoji="1" lang="zh-TW" altLang="en-US" sz="2200" b="0" dirty="0" smtClean="0">
                <a:solidFill>
                  <a:srgbClr val="000000"/>
                </a:solidFill>
                <a:latin typeface="Times New Roman" pitchFamily="18" charset="0"/>
                <a:ea typeface="標楷體" pitchFamily="65" charset="-120"/>
              </a:rPr>
              <a:t>辨識</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能更迅速的過濾潛藏的無症狀感染</a:t>
            </a:r>
            <a:r>
              <a:rPr kumimoji="1" lang="zh-TW" altLang="en-US" sz="2200" b="0" dirty="0" smtClean="0">
                <a:solidFill>
                  <a:srgbClr val="000000"/>
                </a:solidFill>
                <a:latin typeface="Times New Roman" pitchFamily="18" charset="0"/>
                <a:ea typeface="標楷體" pitchFamily="65" charset="-120"/>
              </a:rPr>
              <a:t>者</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6574511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kumimoji="1" lang="zh-TW" altLang="en-US" sz="2400" b="0" dirty="0">
                <a:solidFill>
                  <a:srgbClr val="000000"/>
                </a:solidFill>
                <a:latin typeface="Times New Roman" pitchFamily="18" charset="0"/>
                <a:ea typeface="標楷體" pitchFamily="65" charset="-120"/>
              </a:rPr>
              <a:t>在分辨</a:t>
            </a:r>
            <a:r>
              <a:rPr kumimoji="1" lang="en-US" altLang="zh-TW" sz="2400" b="0" dirty="0">
                <a:solidFill>
                  <a:srgbClr val="000000"/>
                </a:solidFill>
                <a:latin typeface="Times New Roman" pitchFamily="18" charset="0"/>
                <a:ea typeface="標楷體" pitchFamily="65" charset="-120"/>
              </a:rPr>
              <a:t>COVID-19</a:t>
            </a:r>
            <a:r>
              <a:rPr kumimoji="1" lang="zh-TW" altLang="en-US" sz="2400" b="0" dirty="0">
                <a:solidFill>
                  <a:srgbClr val="000000"/>
                </a:solidFill>
                <a:latin typeface="Times New Roman" pitchFamily="18" charset="0"/>
                <a:ea typeface="標楷體" pitchFamily="65" charset="-120"/>
              </a:rPr>
              <a:t>肺炎患者與其他肺炎患者之間的差異，仍需更嚴謹的科學數據去輔助</a:t>
            </a:r>
            <a:r>
              <a:rPr kumimoji="1" lang="en-US" altLang="zh-TW" sz="2400" b="0" dirty="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辨別</a:t>
            </a:r>
            <a:endParaRPr kumimoji="1" lang="zh-TW" altLang="en-US" sz="2400" b="0" dirty="0">
              <a:solidFill>
                <a:srgbClr val="000000"/>
              </a:solidFill>
              <a:latin typeface="Times New Roman" pitchFamily="18" charset="0"/>
              <a:ea typeface="標楷體" pitchFamily="65" charset="-120"/>
            </a:endParaRPr>
          </a:p>
          <a:p>
            <a:pPr marL="0" indent="0">
              <a:buNone/>
            </a:pPr>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837" y="2665495"/>
            <a:ext cx="6967253" cy="3355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55204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4494211" cy="5040312"/>
          </a:xfrm>
        </p:spPr>
        <p:txBody>
          <a:bodyPr/>
          <a:lstStyle/>
          <a:p>
            <a:pPr marL="0" indent="0">
              <a:buNone/>
            </a:pPr>
            <a:r>
              <a:rPr lang="zh-TW" altLang="en-US" sz="2400" dirty="0">
                <a:solidFill>
                  <a:srgbClr val="00B050"/>
                </a:solidFill>
              </a:rPr>
              <a:t>人工智慧在製藥上的應用</a:t>
            </a:r>
            <a:endParaRPr lang="en-US" altLang="zh-TW" sz="2400" dirty="0">
              <a:solidFill>
                <a:srgbClr val="00B050"/>
              </a:solidFill>
            </a:endParaRPr>
          </a:p>
          <a:p>
            <a:pPr>
              <a:lnSpc>
                <a:spcPct val="100000"/>
              </a:lnSpc>
            </a:pPr>
            <a:r>
              <a:rPr kumimoji="1" lang="zh-TW" altLang="en-US" sz="2400" b="0" dirty="0" smtClean="0">
                <a:solidFill>
                  <a:srgbClr val="000000"/>
                </a:solidFill>
                <a:latin typeface="Times New Roman" pitchFamily="18" charset="0"/>
                <a:ea typeface="標楷體" pitchFamily="65" charset="-120"/>
              </a:rPr>
              <a:t>「</a:t>
            </a:r>
            <a:r>
              <a:rPr kumimoji="1" lang="en-US" altLang="zh-TW" sz="2400" b="0" dirty="0">
                <a:solidFill>
                  <a:srgbClr val="000000"/>
                </a:solidFill>
                <a:latin typeface="Times New Roman" pitchFamily="18" charset="0"/>
                <a:ea typeface="標楷體" pitchFamily="65" charset="-120"/>
              </a:rPr>
              <a:t>DockCoV2</a:t>
            </a:r>
            <a:r>
              <a:rPr kumimoji="1" lang="zh-TW" altLang="en-US" sz="2400" b="0" dirty="0">
                <a:solidFill>
                  <a:srgbClr val="000000"/>
                </a:solidFill>
                <a:latin typeface="Times New Roman" pitchFamily="18" charset="0"/>
                <a:ea typeface="標楷體" pitchFamily="65" charset="-120"/>
              </a:rPr>
              <a:t>」</a:t>
            </a:r>
            <a:endParaRPr kumimoji="1" lang="en-US" altLang="zh-TW" sz="2400" b="0" dirty="0">
              <a:solidFill>
                <a:srgbClr val="000000"/>
              </a:solidFill>
              <a:latin typeface="Times New Roman" pitchFamily="18" charset="0"/>
              <a:ea typeface="標楷體" pitchFamily="65" charset="-120"/>
            </a:endParaRPr>
          </a:p>
          <a:p>
            <a:pPr marL="717550" lvl="1" indent="-363538">
              <a:lnSpc>
                <a:spcPct val="100000"/>
              </a:lnSpc>
            </a:pPr>
            <a:r>
              <a:rPr kumimoji="1" lang="en-US" altLang="zh-TW" sz="2200" b="0" dirty="0">
                <a:solidFill>
                  <a:srgbClr val="000000"/>
                </a:solidFill>
                <a:latin typeface="Times New Roman" pitchFamily="18" charset="0"/>
                <a:ea typeface="標楷體" pitchFamily="65" charset="-120"/>
              </a:rPr>
              <a:t>AI</a:t>
            </a:r>
            <a:r>
              <a:rPr kumimoji="1" lang="zh-TW" altLang="en-US" sz="2200" b="0" dirty="0">
                <a:solidFill>
                  <a:srgbClr val="000000"/>
                </a:solidFill>
                <a:latin typeface="Times New Roman" pitchFamily="18" charset="0"/>
                <a:ea typeface="標楷體" pitchFamily="65" charset="-120"/>
              </a:rPr>
              <a:t>模擬當藥物與</a:t>
            </a:r>
            <a:r>
              <a:rPr kumimoji="1" lang="en-US" altLang="zh-TW" sz="2200" b="0" dirty="0" err="1">
                <a:solidFill>
                  <a:srgbClr val="000000"/>
                </a:solidFill>
                <a:latin typeface="Times New Roman" pitchFamily="18" charset="0"/>
                <a:ea typeface="標楷體" pitchFamily="65" charset="-120"/>
              </a:rPr>
              <a:t>COVID</a:t>
            </a:r>
            <a:r>
              <a:rPr kumimoji="1" lang="en-US" altLang="zh-TW" sz="2200" b="0" dirty="0">
                <a:solidFill>
                  <a:srgbClr val="000000"/>
                </a:solidFill>
                <a:latin typeface="Times New Roman" pitchFamily="18" charset="0"/>
                <a:ea typeface="標楷體" pitchFamily="65" charset="-120"/>
              </a:rPr>
              <a:t>-19</a:t>
            </a:r>
            <a:r>
              <a:rPr kumimoji="1" lang="zh-TW" altLang="en-US" sz="2200" b="0" dirty="0">
                <a:solidFill>
                  <a:srgbClr val="000000"/>
                </a:solidFill>
                <a:latin typeface="Times New Roman" pitchFamily="18" charset="0"/>
                <a:ea typeface="標楷體" pitchFamily="65" charset="-120"/>
              </a:rPr>
              <a:t>病毒結合時會發生的</a:t>
            </a:r>
            <a:r>
              <a:rPr kumimoji="1" lang="zh-TW" altLang="en-US" sz="2200" b="0" dirty="0" smtClean="0">
                <a:solidFill>
                  <a:srgbClr val="000000"/>
                </a:solidFill>
                <a:latin typeface="Times New Roman" pitchFamily="18" charset="0"/>
                <a:ea typeface="標楷體" pitchFamily="65" charset="-120"/>
              </a:rPr>
              <a:t>結果</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將模擬預測的結果建成</a:t>
            </a:r>
            <a:r>
              <a:rPr kumimoji="1" lang="zh-TW" altLang="en-US" sz="2200" b="0" dirty="0" smtClean="0">
                <a:solidFill>
                  <a:srgbClr val="000000"/>
                </a:solidFill>
                <a:latin typeface="Times New Roman" pitchFamily="18" charset="0"/>
                <a:ea typeface="標楷體" pitchFamily="65" charset="-120"/>
              </a:rPr>
              <a:t>資料庫</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運用這些數據大大地降低實驗失敗的</a:t>
            </a:r>
            <a:r>
              <a:rPr kumimoji="1" lang="zh-TW" altLang="en-US" sz="2200" b="0" dirty="0" smtClean="0">
                <a:solidFill>
                  <a:srgbClr val="000000"/>
                </a:solidFill>
                <a:latin typeface="Times New Roman" pitchFamily="18" charset="0"/>
                <a:ea typeface="標楷體" pitchFamily="65" charset="-120"/>
              </a:rPr>
              <a:t>成本</a:t>
            </a:r>
            <a:endParaRPr kumimoji="1" lang="en-US" altLang="zh-TW" sz="2200" b="0" dirty="0" smtClean="0">
              <a:solidFill>
                <a:srgbClr val="000000"/>
              </a:solidFill>
              <a:latin typeface="Times New Roman" pitchFamily="18" charset="0"/>
              <a:ea typeface="標楷體" pitchFamily="65" charset="-120"/>
            </a:endParaRPr>
          </a:p>
          <a:p>
            <a:pPr marL="717550" lvl="1" indent="-363538">
              <a:lnSpc>
                <a:spcPct val="100000"/>
              </a:lnSpc>
            </a:pPr>
            <a:endParaRPr kumimoji="1" lang="en-US" altLang="zh-TW" sz="2200" b="0" dirty="0">
              <a:solidFill>
                <a:srgbClr val="000000"/>
              </a:solidFill>
              <a:latin typeface="Times New Roman" pitchFamily="18" charset="0"/>
              <a:ea typeface="標楷體" pitchFamily="65" charset="-120"/>
            </a:endParaRPr>
          </a:p>
          <a:p>
            <a:pPr eaLnBrk="1">
              <a:lnSpc>
                <a:spcPct val="100000"/>
              </a:lnSpc>
            </a:pPr>
            <a:r>
              <a:rPr kumimoji="1" lang="zh-TW" altLang="en-US" sz="2400" b="0" dirty="0" smtClean="0">
                <a:solidFill>
                  <a:srgbClr val="000000"/>
                </a:solidFill>
                <a:latin typeface="Times New Roman" pitchFamily="18" charset="0"/>
                <a:ea typeface="標楷體" pitchFamily="65" charset="-120"/>
              </a:rPr>
              <a:t>除了</a:t>
            </a:r>
            <a:r>
              <a:rPr kumimoji="1" lang="zh-TW" altLang="en-US" sz="2400" b="0" dirty="0">
                <a:solidFill>
                  <a:srgbClr val="000000"/>
                </a:solidFill>
                <a:latin typeface="Times New Roman" pitchFamily="18" charset="0"/>
                <a:ea typeface="標楷體" pitchFamily="65" charset="-120"/>
              </a:rPr>
              <a:t>模擬藥物成效外，結合</a:t>
            </a:r>
            <a:r>
              <a:rPr kumimoji="1" lang="en-US" altLang="zh-TW" sz="2400" b="0" dirty="0">
                <a:solidFill>
                  <a:srgbClr val="000000"/>
                </a:solidFill>
                <a:latin typeface="Times New Roman" pitchFamily="18" charset="0"/>
                <a:ea typeface="標楷體" pitchFamily="65" charset="-120"/>
              </a:rPr>
              <a:t>AI</a:t>
            </a:r>
            <a:r>
              <a:rPr kumimoji="1" lang="zh-TW" altLang="en-US" sz="2400" b="0" dirty="0">
                <a:solidFill>
                  <a:srgbClr val="000000"/>
                </a:solidFill>
                <a:latin typeface="Times New Roman" pitchFamily="18" charset="0"/>
                <a:ea typeface="標楷體" pitchFamily="65" charset="-120"/>
              </a:rPr>
              <a:t>、深度學習、機器學習及自然語言處理，更能大幅縮短臨床試驗的</a:t>
            </a:r>
            <a:r>
              <a:rPr kumimoji="1" lang="zh-TW" altLang="en-US" sz="2400" b="0" dirty="0" smtClean="0">
                <a:solidFill>
                  <a:srgbClr val="000000"/>
                </a:solidFill>
                <a:latin typeface="Times New Roman" pitchFamily="18" charset="0"/>
                <a:ea typeface="標楷體" pitchFamily="65" charset="-120"/>
              </a:rPr>
              <a:t>前置作業</a:t>
            </a:r>
            <a:endParaRPr kumimoji="1" lang="zh-TW" altLang="en-US" sz="2400" b="0" dirty="0">
              <a:solidFill>
                <a:srgbClr val="000000"/>
              </a:solidFill>
              <a:latin typeface="Times New Roman" pitchFamily="18" charset="0"/>
              <a:ea typeface="標楷體" pitchFamily="65" charset="-120"/>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7122" y="1934678"/>
            <a:ext cx="3557621" cy="4533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9489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小結</a:t>
            </a:r>
            <a:endParaRPr lang="en-US" altLang="zh-TW" sz="2400" dirty="0">
              <a:solidFill>
                <a:srgbClr val="00B050"/>
              </a:solidFill>
            </a:endParaRPr>
          </a:p>
          <a:p>
            <a:r>
              <a:rPr kumimoji="1" lang="zh-TW" altLang="en-US" sz="2400" b="0" dirty="0" smtClean="0">
                <a:solidFill>
                  <a:srgbClr val="000000"/>
                </a:solidFill>
                <a:latin typeface="Times New Roman" pitchFamily="18" charset="0"/>
                <a:ea typeface="標楷體" pitchFamily="65" charset="-120"/>
              </a:rPr>
              <a:t>有些</a:t>
            </a:r>
            <a:r>
              <a:rPr kumimoji="1" lang="zh-TW" altLang="en-US" sz="2400" b="0" dirty="0">
                <a:solidFill>
                  <a:srgbClr val="000000"/>
                </a:solidFill>
                <a:latin typeface="Times New Roman" pitchFamily="18" charset="0"/>
                <a:ea typeface="標楷體" pitchFamily="65" charset="-120"/>
              </a:rPr>
              <a:t>工作再也不需要人類去做，被取代的那些人該何去何從？</a:t>
            </a:r>
            <a:endParaRPr lang="zh-TW" altLang="en-US" sz="24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751" y="2692567"/>
            <a:ext cx="507682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1" y="5035895"/>
            <a:ext cx="3097730" cy="871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50915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t>6-2</a:t>
            </a:r>
            <a:r>
              <a:rPr lang="zh-TW" altLang="en-US" dirty="0"/>
              <a:t>　人工智慧省思與挑戰</a:t>
            </a:r>
          </a:p>
        </p:txBody>
      </p:sp>
      <p:sp>
        <p:nvSpPr>
          <p:cNvPr id="7" name="內容版面配置區 6"/>
          <p:cNvSpPr>
            <a:spLocks noGrp="1"/>
          </p:cNvSpPr>
          <p:nvPr>
            <p:ph idx="1"/>
          </p:nvPr>
        </p:nvSpPr>
        <p:spPr/>
        <p:txBody>
          <a:bodyPr/>
          <a:lstStyle/>
          <a:p>
            <a:r>
              <a:rPr kumimoji="1" lang="zh-TW" altLang="en-US" sz="2400" b="0" dirty="0">
                <a:solidFill>
                  <a:srgbClr val="000000"/>
                </a:solidFill>
                <a:latin typeface="Times New Roman" pitchFamily="18" charset="0"/>
                <a:ea typeface="標楷體" pitchFamily="65" charset="-120"/>
              </a:rPr>
              <a:t>計算機的深度學習和人類的自主學習相比，仍具有相當的</a:t>
            </a:r>
            <a:r>
              <a:rPr kumimoji="1" lang="zh-TW" altLang="en-US" sz="2400" b="0" dirty="0" smtClean="0">
                <a:solidFill>
                  <a:srgbClr val="000000"/>
                </a:solidFill>
                <a:latin typeface="Times New Roman" pitchFamily="18" charset="0"/>
                <a:ea typeface="標楷體" pitchFamily="65" charset="-120"/>
              </a:rPr>
              <a:t>差距</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人類能夠從非常少的數據中學習到一個</a:t>
            </a:r>
            <a:r>
              <a:rPr kumimoji="1" lang="zh-TW" altLang="en-US" sz="2200" b="0" dirty="0" smtClean="0">
                <a:solidFill>
                  <a:srgbClr val="000000"/>
                </a:solidFill>
                <a:latin typeface="Times New Roman" pitchFamily="18" charset="0"/>
                <a:ea typeface="標楷體" pitchFamily="65" charset="-120"/>
              </a:rPr>
              <a:t>模型</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人類可以能夠以直覺和心理學來建構一些</a:t>
            </a:r>
            <a:r>
              <a:rPr kumimoji="1" lang="zh-TW" altLang="en-US" sz="2200" b="0" dirty="0" smtClean="0">
                <a:solidFill>
                  <a:srgbClr val="000000"/>
                </a:solidFill>
                <a:latin typeface="Times New Roman" pitchFamily="18" charset="0"/>
                <a:ea typeface="標楷體" pitchFamily="65" charset="-120"/>
              </a:rPr>
              <a:t>模型</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目前人工智慧在這一塊技術上還具有相當大的進步</a:t>
            </a:r>
            <a:r>
              <a:rPr kumimoji="1" lang="zh-TW" altLang="en-US" sz="2200" b="0" dirty="0" smtClean="0">
                <a:solidFill>
                  <a:srgbClr val="000000"/>
                </a:solidFill>
                <a:latin typeface="Times New Roman" pitchFamily="18" charset="0"/>
                <a:ea typeface="標楷體" pitchFamily="65" charset="-120"/>
              </a:rPr>
              <a:t>空間</a:t>
            </a:r>
            <a:endParaRPr kumimoji="1" lang="en-US" altLang="zh-TW" sz="2200" b="0" dirty="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如何</a:t>
            </a:r>
            <a:r>
              <a:rPr kumimoji="1" lang="zh-TW" altLang="en-US" sz="2400" b="0" dirty="0">
                <a:solidFill>
                  <a:srgbClr val="000000"/>
                </a:solidFill>
                <a:latin typeface="Times New Roman" pitchFamily="18" charset="0"/>
                <a:ea typeface="標楷體" pitchFamily="65" charset="-120"/>
              </a:rPr>
              <a:t>使計算機具備自主發展和學習的能力就非常的</a:t>
            </a:r>
            <a:r>
              <a:rPr kumimoji="1" lang="zh-TW" altLang="en-US" sz="2400" b="0" dirty="0" smtClean="0">
                <a:solidFill>
                  <a:srgbClr val="000000"/>
                </a:solidFill>
                <a:latin typeface="Times New Roman" pitchFamily="18" charset="0"/>
                <a:ea typeface="標楷體" pitchFamily="65" charset="-120"/>
              </a:rPr>
              <a:t>重要</a:t>
            </a: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9817024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6-2-1</a:t>
            </a:r>
            <a:r>
              <a:rPr lang="zh-TW" altLang="en-US" dirty="0" smtClean="0"/>
              <a:t>　我</a:t>
            </a:r>
            <a:r>
              <a:rPr lang="zh-TW" altLang="en-US" dirty="0"/>
              <a:t>的工作是否會被人工智慧取代</a:t>
            </a:r>
            <a:endParaRPr lang="en-US" altLang="zh-TW" dirty="0"/>
          </a:p>
          <a:p>
            <a:r>
              <a:rPr kumimoji="1" lang="zh-TW" altLang="en-US" sz="2400" b="0" dirty="0" smtClean="0">
                <a:solidFill>
                  <a:srgbClr val="000000"/>
                </a:solidFill>
                <a:latin typeface="Times New Roman" pitchFamily="18" charset="0"/>
                <a:ea typeface="標楷體" pitchFamily="65" charset="-120"/>
              </a:rPr>
              <a:t>深度</a:t>
            </a:r>
            <a:r>
              <a:rPr kumimoji="1" lang="zh-TW" altLang="en-US" sz="2400" b="0" dirty="0">
                <a:solidFill>
                  <a:srgbClr val="000000"/>
                </a:solidFill>
                <a:latin typeface="Times New Roman" pitchFamily="18" charset="0"/>
                <a:ea typeface="標楷體" pitchFamily="65" charset="-120"/>
              </a:rPr>
              <a:t>學習通常側重推理與優</a:t>
            </a:r>
            <a:r>
              <a:rPr kumimoji="1" lang="zh-TW" altLang="en-US" sz="2400" b="0" dirty="0" smtClean="0">
                <a:solidFill>
                  <a:srgbClr val="000000"/>
                </a:solidFill>
                <a:latin typeface="Times New Roman" pitchFamily="18" charset="0"/>
                <a:ea typeface="標楷體" pitchFamily="65" charset="-120"/>
              </a:rPr>
              <a:t>化</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a:solidFill>
                  <a:srgbClr val="000000"/>
                </a:solidFill>
                <a:latin typeface="Times New Roman" pitchFamily="18" charset="0"/>
                <a:ea typeface="標楷體" pitchFamily="65" charset="-120"/>
              </a:rPr>
              <a:t>學習是一整個動態的過程，其包含推理、記憶、注意力、動機、低級運動系統、社會交往等等多個</a:t>
            </a:r>
            <a:r>
              <a:rPr kumimoji="1" lang="zh-TW" altLang="en-US" sz="2400" b="0" dirty="0" smtClean="0">
                <a:solidFill>
                  <a:srgbClr val="000000"/>
                </a:solidFill>
                <a:latin typeface="Times New Roman" pitchFamily="18" charset="0"/>
                <a:ea typeface="標楷體" pitchFamily="65" charset="-120"/>
              </a:rPr>
              <a:t>因素</a:t>
            </a:r>
            <a:endParaRPr kumimoji="1" lang="zh-TW" altLang="en-US" sz="2400" b="0" dirty="0">
              <a:solidFill>
                <a:srgbClr val="000000"/>
              </a:solidFill>
              <a:latin typeface="Times New Roman" pitchFamily="18" charset="0"/>
              <a:ea typeface="標楷體" pitchFamily="65" charset="-120"/>
            </a:endParaRPr>
          </a:p>
        </p:txBody>
      </p:sp>
      <p:grpSp>
        <p:nvGrpSpPr>
          <p:cNvPr id="7" name="群組 6"/>
          <p:cNvGrpSpPr/>
          <p:nvPr/>
        </p:nvGrpSpPr>
        <p:grpSpPr>
          <a:xfrm>
            <a:off x="5189221" y="4616451"/>
            <a:ext cx="3301999" cy="1380092"/>
            <a:chOff x="5189221" y="4616451"/>
            <a:chExt cx="3301999" cy="1380092"/>
          </a:xfrm>
        </p:grpSpPr>
        <p:pic>
          <p:nvPicPr>
            <p:cNvPr id="2662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9221" y="4616451"/>
              <a:ext cx="3301999" cy="138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7960" y="5167314"/>
              <a:ext cx="545659" cy="5456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89125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24" y="1511298"/>
            <a:ext cx="7699074" cy="4678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420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243" y="1395663"/>
            <a:ext cx="7079139" cy="4992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1966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290638"/>
            <a:ext cx="8264525" cy="5040312"/>
          </a:xfrm>
        </p:spPr>
        <p:txBody>
          <a:bodyPr/>
          <a:lstStyle/>
          <a:p>
            <a:pPr eaLnBrk="1">
              <a:lnSpc>
                <a:spcPct val="100000"/>
              </a:lnSpc>
            </a:pPr>
            <a:r>
              <a:rPr kumimoji="1" lang="zh-TW" altLang="en-US" sz="2400" b="0" dirty="0">
                <a:solidFill>
                  <a:srgbClr val="000000"/>
                </a:solidFill>
                <a:latin typeface="Times New Roman" pitchFamily="18" charset="0"/>
                <a:ea typeface="標楷體" pitchFamily="65" charset="-120"/>
              </a:rPr>
              <a:t>能被人工智慧所取代的行業大都是進行重複繁瑣的</a:t>
            </a:r>
            <a:r>
              <a:rPr kumimoji="1" lang="zh-TW" altLang="en-US" sz="2400" b="0" dirty="0" smtClean="0">
                <a:solidFill>
                  <a:srgbClr val="000000"/>
                </a:solidFill>
                <a:latin typeface="Times New Roman" pitchFamily="18" charset="0"/>
                <a:ea typeface="標楷體" pitchFamily="65" charset="-120"/>
              </a:rPr>
              <a:t>勞動</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人工智慧是基於大量的資料和現有資料進行統計</a:t>
            </a:r>
            <a:r>
              <a:rPr kumimoji="1" lang="zh-TW" altLang="en-US" sz="2200" b="0" dirty="0" smtClean="0">
                <a:solidFill>
                  <a:srgbClr val="000000"/>
                </a:solidFill>
                <a:latin typeface="Times New Roman" pitchFamily="18" charset="0"/>
                <a:ea typeface="標楷體" pitchFamily="65" charset="-120"/>
              </a:rPr>
              <a:t>分析</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現在在人工智慧領域中對於問題的解決還基於非常基本的認知和判斷的</a:t>
            </a:r>
            <a:r>
              <a:rPr kumimoji="1" lang="zh-TW" altLang="en-US" sz="2200" b="0" dirty="0" smtClean="0">
                <a:solidFill>
                  <a:srgbClr val="000000"/>
                </a:solidFill>
                <a:latin typeface="Times New Roman" pitchFamily="18" charset="0"/>
                <a:ea typeface="標楷體" pitchFamily="65" charset="-120"/>
              </a:rPr>
              <a:t>階段</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對於事物的理解和運用，在人工智慧領域依舊是</a:t>
            </a:r>
            <a:r>
              <a:rPr kumimoji="1" lang="zh-TW" altLang="en-US" sz="2200" b="0" dirty="0" smtClean="0">
                <a:solidFill>
                  <a:srgbClr val="000000"/>
                </a:solidFill>
                <a:latin typeface="Times New Roman" pitchFamily="18" charset="0"/>
                <a:ea typeface="標楷體" pitchFamily="65" charset="-120"/>
              </a:rPr>
              <a:t>空白</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endParaRPr kumimoji="1" lang="en-US" altLang="zh-TW" sz="2400" b="0" dirty="0">
              <a:solidFill>
                <a:srgbClr val="000000"/>
              </a:solidFill>
              <a:latin typeface="Times New Roman" pitchFamily="18" charset="0"/>
              <a:ea typeface="標楷體" pitchFamily="65" charset="-120"/>
            </a:endParaRPr>
          </a:p>
          <a:p>
            <a:pPr eaLnBrk="1">
              <a:lnSpc>
                <a:spcPct val="100000"/>
              </a:lnSpc>
            </a:pPr>
            <a:r>
              <a:rPr kumimoji="1" lang="zh-TW" altLang="en-US" sz="2400" b="0" dirty="0">
                <a:solidFill>
                  <a:srgbClr val="000000"/>
                </a:solidFill>
                <a:latin typeface="Times New Roman" pitchFamily="18" charset="0"/>
                <a:ea typeface="標楷體" pitchFamily="65" charset="-120"/>
              </a:rPr>
              <a:t>在人工智慧世代，創新是非常重要的一個</a:t>
            </a:r>
            <a:r>
              <a:rPr kumimoji="1" lang="zh-TW" altLang="en-US" sz="2400" b="0" dirty="0" smtClean="0">
                <a:solidFill>
                  <a:srgbClr val="000000"/>
                </a:solidFill>
                <a:latin typeface="Times New Roman" pitchFamily="18" charset="0"/>
                <a:ea typeface="標楷體" pitchFamily="65" charset="-120"/>
              </a:rPr>
              <a:t>元素</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許多依靠熟能生巧的工作，在未來大多都有可能被人工智慧所</a:t>
            </a:r>
            <a:r>
              <a:rPr kumimoji="1" lang="zh-TW" altLang="en-US" sz="2200" b="0" dirty="0" smtClean="0">
                <a:solidFill>
                  <a:srgbClr val="000000"/>
                </a:solidFill>
                <a:latin typeface="Times New Roman" pitchFamily="18" charset="0"/>
                <a:ea typeface="標楷體" pitchFamily="65" charset="-120"/>
              </a:rPr>
              <a:t>取代</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機器也有做不了的事情</a:t>
            </a:r>
            <a:endParaRPr kumimoji="1" lang="en-US" altLang="zh-TW" sz="2200" b="0" dirty="0">
              <a:solidFill>
                <a:srgbClr val="000000"/>
              </a:solidFill>
              <a:latin typeface="Times New Roman" pitchFamily="18" charset="0"/>
              <a:ea typeface="標楷體" pitchFamily="65" charset="-120"/>
            </a:endParaRPr>
          </a:p>
          <a:p>
            <a:pPr marL="998537" lvl="2" indent="-363538" eaLnBrk="1">
              <a:lnSpc>
                <a:spcPct val="100000"/>
              </a:lnSpc>
              <a:buFont typeface="Wingdings" panose="05000000000000000000" pitchFamily="2" charset="2"/>
              <a:buChar char="ü"/>
            </a:pPr>
            <a:r>
              <a:rPr kumimoji="1" lang="zh-TW" altLang="en-US" sz="2000" b="0" dirty="0">
                <a:solidFill>
                  <a:srgbClr val="000000"/>
                </a:solidFill>
                <a:latin typeface="Times New Roman" pitchFamily="18" charset="0"/>
                <a:ea typeface="標楷體" pitchFamily="65" charset="-120"/>
              </a:rPr>
              <a:t>需要創新的工作</a:t>
            </a:r>
            <a:endParaRPr kumimoji="1" lang="en-US" altLang="zh-TW" sz="2000" b="0" dirty="0">
              <a:solidFill>
                <a:srgbClr val="000000"/>
              </a:solidFill>
              <a:latin typeface="Times New Roman" pitchFamily="18" charset="0"/>
              <a:ea typeface="標楷體" pitchFamily="65" charset="-120"/>
            </a:endParaRPr>
          </a:p>
          <a:p>
            <a:pPr marL="998537" lvl="2" indent="-363538" eaLnBrk="1">
              <a:lnSpc>
                <a:spcPct val="100000"/>
              </a:lnSpc>
              <a:buFont typeface="Wingdings" panose="05000000000000000000" pitchFamily="2" charset="2"/>
              <a:buChar char="ü"/>
            </a:pPr>
            <a:r>
              <a:rPr kumimoji="1" lang="zh-TW" altLang="en-US" sz="2000" b="0" dirty="0">
                <a:solidFill>
                  <a:srgbClr val="000000"/>
                </a:solidFill>
                <a:latin typeface="Times New Roman" pitchFamily="18" charset="0"/>
                <a:ea typeface="標楷體" pitchFamily="65" charset="-120"/>
              </a:rPr>
              <a:t>藝術家或者是文學家</a:t>
            </a:r>
            <a:endParaRPr kumimoji="1" lang="en-US" altLang="zh-TW" sz="20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14585234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a:solidFill>
                  <a:srgbClr val="000000"/>
                </a:solidFill>
                <a:latin typeface="Times New Roman" pitchFamily="18" charset="0"/>
                <a:ea typeface="標楷體" pitchFamily="65" charset="-120"/>
              </a:rPr>
              <a:t>每個人都應該對人工智慧技術有初步的認識</a:t>
            </a:r>
            <a:endParaRPr kumimoji="1" lang="en-US" altLang="zh-TW" sz="2400" b="0" dirty="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a:solidFill>
                  <a:srgbClr val="000000"/>
                </a:solidFill>
                <a:latin typeface="Times New Roman" pitchFamily="18" charset="0"/>
                <a:ea typeface="標楷體" pitchFamily="65" charset="-120"/>
              </a:rPr>
              <a:t>人工智慧只是為人類服務的一種工具</a:t>
            </a:r>
            <a:endParaRPr kumimoji="1" lang="en-US" altLang="zh-TW" sz="2200" b="0" dirty="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a:solidFill>
                  <a:srgbClr val="000000"/>
                </a:solidFill>
                <a:latin typeface="Times New Roman" pitchFamily="18" charset="0"/>
                <a:ea typeface="標楷體" pitchFamily="65" charset="-120"/>
              </a:rPr>
              <a:t>推動人類進步，讓人們減少重複勞動和搞複雜的計算</a:t>
            </a:r>
            <a:endParaRPr kumimoji="1" lang="en-US" altLang="zh-TW" sz="2200" b="0" dirty="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a:solidFill>
                  <a:srgbClr val="000000"/>
                </a:solidFill>
                <a:latin typeface="Times New Roman" pitchFamily="18" charset="0"/>
                <a:ea typeface="標楷體" pitchFamily="65" charset="-120"/>
              </a:rPr>
              <a:t>使人類的智力和能力提升到一個更高的水準</a:t>
            </a:r>
            <a:endParaRPr kumimoji="1" lang="en-US" altLang="zh-TW" sz="2200" b="0" dirty="0">
              <a:solidFill>
                <a:srgbClr val="000000"/>
              </a:solidFill>
              <a:latin typeface="Times New Roman" pitchFamily="18" charset="0"/>
              <a:ea typeface="標楷體" pitchFamily="65" charset="-120"/>
            </a:endParaRPr>
          </a:p>
          <a:p>
            <a:pPr marL="717550" lvl="1" indent="-363538" eaLnBrk="1">
              <a:tabLst>
                <a:tab pos="8072438" algn="r"/>
              </a:tabLst>
            </a:pPr>
            <a:endParaRPr kumimoji="1" lang="en-US" altLang="zh-TW" sz="2400" b="0" dirty="0">
              <a:solidFill>
                <a:srgbClr val="000000"/>
              </a:solidFill>
              <a:latin typeface="Times New Roman" pitchFamily="18" charset="0"/>
              <a:ea typeface="標楷體" pitchFamily="65" charset="-120"/>
            </a:endParaRPr>
          </a:p>
          <a:p>
            <a:pPr marL="363538" indent="-363538" eaLnBrk="1">
              <a:tabLst>
                <a:tab pos="8072438" algn="r"/>
              </a:tabLst>
            </a:pPr>
            <a:r>
              <a:rPr kumimoji="1" lang="zh-TW" altLang="en-US" sz="2400" b="0" dirty="0">
                <a:solidFill>
                  <a:srgbClr val="000000"/>
                </a:solidFill>
                <a:latin typeface="Times New Roman" pitchFamily="18" charset="0"/>
                <a:ea typeface="標楷體" pitchFamily="65" charset="-120"/>
              </a:rPr>
              <a:t>人類將從事更高級的勞動，進而把一些低階的、繁瑣的勞動交給人工智慧進行處理</a:t>
            </a:r>
          </a:p>
        </p:txBody>
      </p:sp>
    </p:spTree>
    <p:extLst>
      <p:ext uri="{BB962C8B-B14F-4D97-AF65-F5344CB8AC3E}">
        <p14:creationId xmlns:p14="http://schemas.microsoft.com/office/powerpoint/2010/main" val="22482392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6-2-2</a:t>
            </a:r>
            <a:r>
              <a:rPr lang="zh-TW" altLang="en-US" dirty="0" smtClean="0"/>
              <a:t>　水能</a:t>
            </a:r>
            <a:r>
              <a:rPr lang="zh-TW" altLang="en-US" dirty="0"/>
              <a:t>載舟亦能覆舟</a:t>
            </a:r>
            <a:endParaRPr lang="en-US" altLang="zh-TW" dirty="0"/>
          </a:p>
          <a:p>
            <a:pPr>
              <a:buFont typeface="Arial" panose="020B0604020202020204" pitchFamily="34" charset="0"/>
              <a:buChar char="•"/>
            </a:pPr>
            <a:r>
              <a:rPr kumimoji="1" lang="zh-TW" altLang="en-US" sz="2400" b="0" dirty="0">
                <a:solidFill>
                  <a:srgbClr val="000000"/>
                </a:solidFill>
                <a:latin typeface="Times New Roman" pitchFamily="18" charset="0"/>
                <a:ea typeface="標楷體" pitchFamily="65" charset="-120"/>
              </a:rPr>
              <a:t>真正可怕的是上傳的資料真的只有人工智慧看過嗎？開發此產品的公司開發人員呢？</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萬一</a:t>
            </a:r>
            <a:r>
              <a:rPr kumimoji="1" lang="zh-TW" altLang="en-US" sz="2400" b="0" dirty="0">
                <a:solidFill>
                  <a:srgbClr val="000000"/>
                </a:solidFill>
                <a:latin typeface="Times New Roman" pitchFamily="18" charset="0"/>
                <a:ea typeface="標楷體" pitchFamily="65" charset="-120"/>
              </a:rPr>
              <a:t>哪一天，這些系統停擺了，我們是否還可以不受影響的生活呢？</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若是</a:t>
            </a:r>
            <a:r>
              <a:rPr kumimoji="1" lang="zh-TW" altLang="en-US" sz="2400" b="0" dirty="0">
                <a:solidFill>
                  <a:srgbClr val="000000"/>
                </a:solidFill>
                <a:latin typeface="Times New Roman" pitchFamily="18" charset="0"/>
                <a:ea typeface="標楷體" pitchFamily="65" charset="-120"/>
              </a:rPr>
              <a:t>人工智慧被不肖人士利用於智慧型犯罪，這會讓人更加難以防範</a:t>
            </a:r>
            <a:r>
              <a:rPr kumimoji="1" lang="zh-TW" altLang="en-US" sz="2400" b="0" dirty="0" smtClean="0">
                <a:solidFill>
                  <a:srgbClr val="000000"/>
                </a:solidFill>
                <a:latin typeface="Times New Roman" pitchFamily="18" charset="0"/>
                <a:ea typeface="標楷體" pitchFamily="65" charset="-120"/>
              </a:rPr>
              <a:t>呢</a:t>
            </a: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587211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lvl="2" indent="-342900" eaLnBrk="1">
              <a:buFont typeface="Arial" panose="020B0604020202020204" pitchFamily="34" charset="0"/>
              <a:buChar char="•"/>
            </a:pPr>
            <a:r>
              <a:rPr kumimoji="1" lang="zh-TW" altLang="en-US" sz="2400" dirty="0">
                <a:solidFill>
                  <a:srgbClr val="000000"/>
                </a:solidFill>
                <a:cs typeface="+mn-cs"/>
              </a:rPr>
              <a:t>凡事都該有上限，一昧追求便利之餘，我們也要多多思考高科技所帶來可能的負面因素，而去加以避免，對於未來生活品質的提升，可以多一份</a:t>
            </a:r>
            <a:r>
              <a:rPr kumimoji="1" lang="zh-TW" altLang="en-US" sz="2400" dirty="0" smtClean="0">
                <a:solidFill>
                  <a:srgbClr val="000000"/>
                </a:solidFill>
                <a:cs typeface="+mn-cs"/>
              </a:rPr>
              <a:t>安心</a:t>
            </a:r>
            <a:endParaRPr kumimoji="1" lang="zh-TW" altLang="en-US" sz="2400" dirty="0">
              <a:solidFill>
                <a:srgbClr val="000000"/>
              </a:solidFill>
              <a:cs typeface="+mn-cs"/>
            </a:endParaRPr>
          </a:p>
          <a:p>
            <a:pPr eaLnBrk="1">
              <a:buFont typeface="Arial" panose="020B0604020202020204" pitchFamily="34" charset="0"/>
              <a:buChar char="•"/>
            </a:pPr>
            <a:endParaRPr kumimoji="1" lang="zh-TW" altLang="en-US" sz="2400" b="0" dirty="0">
              <a:solidFill>
                <a:srgbClr val="000000"/>
              </a:solidFill>
              <a:latin typeface="Times New Roman" pitchFamily="18" charset="0"/>
              <a:ea typeface="標楷體" pitchFamily="65" charset="-120"/>
            </a:endParaRPr>
          </a:p>
        </p:txBody>
      </p:sp>
      <p:grpSp>
        <p:nvGrpSpPr>
          <p:cNvPr id="10" name="群組 9"/>
          <p:cNvGrpSpPr/>
          <p:nvPr/>
        </p:nvGrpSpPr>
        <p:grpSpPr>
          <a:xfrm>
            <a:off x="2445643" y="4989411"/>
            <a:ext cx="5570538" cy="1338086"/>
            <a:chOff x="2060733" y="5034422"/>
            <a:chExt cx="5570538" cy="1338086"/>
          </a:xfrm>
        </p:grpSpPr>
        <p:pic>
          <p:nvPicPr>
            <p:cNvPr id="11"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2060733" y="5034422"/>
              <a:ext cx="5570538" cy="133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0337" y="5560509"/>
              <a:ext cx="551657" cy="5516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p:cNvGrpSpPr/>
          <p:nvPr/>
        </p:nvGrpSpPr>
        <p:grpSpPr>
          <a:xfrm>
            <a:off x="1268512" y="3356685"/>
            <a:ext cx="5570538" cy="1338086"/>
            <a:chOff x="883602" y="3401696"/>
            <a:chExt cx="5570538" cy="1338086"/>
          </a:xfrm>
        </p:grpSpPr>
        <p:pic>
          <p:nvPicPr>
            <p:cNvPr id="14" name="Picture 3">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0000"/>
            <a:stretch/>
          </p:blipFill>
          <p:spPr bwMode="auto">
            <a:xfrm>
              <a:off x="883602" y="3401696"/>
              <a:ext cx="5570538" cy="133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8600" y="3969833"/>
              <a:ext cx="551657" cy="551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9062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 xmlns:a16="http://schemas.microsoft.com/office/drawing/2014/main" id="{61E04D66-4B35-4D12-BD0E-44F767153424}"/>
              </a:ext>
            </a:extLst>
          </p:cNvPr>
          <p:cNvSpPr>
            <a:spLocks noGrp="1"/>
          </p:cNvSpPr>
          <p:nvPr>
            <p:ph type="title"/>
          </p:nvPr>
        </p:nvSpPr>
        <p:spPr/>
        <p:txBody>
          <a:bodyPr/>
          <a:lstStyle/>
          <a:p>
            <a:r>
              <a:rPr lang="en-US" altLang="zh-TW" dirty="0"/>
              <a:t>Q &amp; A</a:t>
            </a:r>
            <a:endParaRPr lang="zh-TW" altLang="en-US" dirty="0"/>
          </a:p>
        </p:txBody>
      </p:sp>
      <p:sp>
        <p:nvSpPr>
          <p:cNvPr id="5" name="文字版面配置區 4">
            <a:extLst>
              <a:ext uri="{FF2B5EF4-FFF2-40B4-BE49-F238E27FC236}">
                <a16:creationId xmlns="" xmlns:a16="http://schemas.microsoft.com/office/drawing/2014/main" id="{5EC2649B-6949-4DD7-9FAE-6DE7CF1C3C64}"/>
              </a:ext>
            </a:extLst>
          </p:cNvPr>
          <p:cNvSpPr>
            <a:spLocks noGrp="1"/>
          </p:cNvSpPr>
          <p:nvPr>
            <p:ph type="body" idx="1"/>
          </p:nvPr>
        </p:nvSpPr>
        <p:spPr/>
        <p:txBody>
          <a:bodyPr/>
          <a:lstStyle/>
          <a:p>
            <a:r>
              <a:rPr lang="en-US" altLang="zh-TW" sz="4800" dirty="0"/>
              <a:t>Thanks for your attention.</a:t>
            </a:r>
            <a:endParaRPr lang="zh-TW" altLang="en-US" sz="4800" dirty="0"/>
          </a:p>
        </p:txBody>
      </p:sp>
    </p:spTree>
    <p:extLst>
      <p:ext uri="{BB962C8B-B14F-4D97-AF65-F5344CB8AC3E}">
        <p14:creationId xmlns:p14="http://schemas.microsoft.com/office/powerpoint/2010/main" val="1617000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41438"/>
            <a:ext cx="8175340" cy="5040312"/>
          </a:xfrm>
        </p:spPr>
        <p:txBody>
          <a:bodyPr/>
          <a:lstStyle/>
          <a:p>
            <a:pPr marL="0" indent="0">
              <a:buNone/>
            </a:pPr>
            <a:r>
              <a:rPr lang="zh-TW" altLang="en-US" sz="2400" dirty="0">
                <a:solidFill>
                  <a:srgbClr val="00B050"/>
                </a:solidFill>
              </a:rPr>
              <a:t>人工智慧在交通上的應用</a:t>
            </a:r>
            <a:endParaRPr kumimoji="1" lang="en-US" altLang="zh-TW" sz="2400" b="0" dirty="0" smtClean="0">
              <a:solidFill>
                <a:srgbClr val="00B050"/>
              </a:solidFill>
              <a:latin typeface="Times New Roman" pitchFamily="18" charset="0"/>
              <a:ea typeface="標楷體" pitchFamily="65" charset="-120"/>
            </a:endParaRPr>
          </a:p>
          <a:p>
            <a:r>
              <a:rPr kumimoji="1" lang="zh-TW" altLang="en-US" sz="2400" b="0" dirty="0" smtClean="0">
                <a:solidFill>
                  <a:schemeClr val="tx1"/>
                </a:solidFill>
                <a:latin typeface="Times New Roman" pitchFamily="18" charset="0"/>
                <a:ea typeface="標楷體" pitchFamily="65" charset="-120"/>
              </a:rPr>
              <a:t>實驗</a:t>
            </a:r>
            <a:r>
              <a:rPr kumimoji="1" lang="zh-TW" altLang="en-US" sz="2400" b="0" dirty="0">
                <a:solidFill>
                  <a:schemeClr val="tx1"/>
                </a:solidFill>
                <a:latin typeface="Times New Roman" pitchFamily="18" charset="0"/>
                <a:ea typeface="標楷體" pitchFamily="65" charset="-120"/>
              </a:rPr>
              <a:t>場域</a:t>
            </a:r>
            <a:endParaRPr kumimoji="1" lang="en-US" altLang="zh-TW" sz="2400" b="0" dirty="0">
              <a:solidFill>
                <a:schemeClr val="tx1"/>
              </a:solidFill>
              <a:latin typeface="Times New Roman" pitchFamily="18" charset="0"/>
              <a:ea typeface="標楷體" pitchFamily="65" charset="-120"/>
            </a:endParaRPr>
          </a:p>
          <a:p>
            <a:pPr marL="717550" lvl="1" indent="-363538">
              <a:tabLst>
                <a:tab pos="8072438" algn="r"/>
              </a:tabLst>
            </a:pPr>
            <a:r>
              <a:rPr kumimoji="1" lang="zh-TW" altLang="en-US" sz="2200" b="0" dirty="0">
                <a:solidFill>
                  <a:schemeClr val="tx1"/>
                </a:solidFill>
                <a:latin typeface="Times New Roman" pitchFamily="18" charset="0"/>
                <a:ea typeface="標楷體" pitchFamily="65" charset="-120"/>
              </a:rPr>
              <a:t>淡水輕軌最終站崁頂站到淡海美麗新影城廣場之間劃定一個口字型的</a:t>
            </a:r>
            <a:r>
              <a:rPr kumimoji="1" lang="zh-TW" altLang="en-US" sz="2200" b="0" dirty="0" smtClean="0">
                <a:solidFill>
                  <a:schemeClr val="tx1"/>
                </a:solidFill>
                <a:latin typeface="Times New Roman" pitchFamily="18" charset="0"/>
                <a:ea typeface="標楷體" pitchFamily="65" charset="-120"/>
              </a:rPr>
              <a:t>區域</a:t>
            </a:r>
            <a:endParaRPr kumimoji="1" lang="en-US" altLang="zh-TW" sz="2200" b="0" dirty="0">
              <a:solidFill>
                <a:schemeClr val="tx1"/>
              </a:solidFill>
              <a:latin typeface="Times New Roman" pitchFamily="18" charset="0"/>
              <a:ea typeface="標楷體" pitchFamily="65" charset="-120"/>
            </a:endParaRPr>
          </a:p>
          <a:p>
            <a:pPr marL="363538" indent="-363538">
              <a:tabLst>
                <a:tab pos="8072438" algn="r"/>
              </a:tabLst>
            </a:pPr>
            <a:r>
              <a:rPr kumimoji="1" lang="zh-TW" altLang="en-US" sz="2400" b="0" dirty="0" smtClean="0">
                <a:solidFill>
                  <a:schemeClr val="tx1"/>
                </a:solidFill>
                <a:latin typeface="Times New Roman" pitchFamily="18" charset="0"/>
                <a:ea typeface="標楷體" pitchFamily="65" charset="-120"/>
              </a:rPr>
              <a:t>若</a:t>
            </a:r>
            <a:r>
              <a:rPr kumimoji="1" lang="zh-TW" altLang="en-US" sz="2400" b="0" dirty="0">
                <a:solidFill>
                  <a:schemeClr val="tx1"/>
                </a:solidFill>
                <a:latin typeface="Times New Roman" pitchFamily="18" charset="0"/>
                <a:ea typeface="標楷體" pitchFamily="65" charset="-120"/>
              </a:rPr>
              <a:t>無人巴士正式上市後，相關的交通法規、停車空間、交通號誌及道路設施等都需要進行必要的調適與</a:t>
            </a:r>
            <a:r>
              <a:rPr kumimoji="1" lang="zh-TW" altLang="en-US" sz="2400" b="0" dirty="0" smtClean="0">
                <a:solidFill>
                  <a:schemeClr val="tx1"/>
                </a:solidFill>
                <a:latin typeface="Times New Roman" pitchFamily="18" charset="0"/>
                <a:ea typeface="標楷體" pitchFamily="65" charset="-120"/>
              </a:rPr>
              <a:t>更新</a:t>
            </a:r>
            <a:endParaRPr kumimoji="1" lang="en-US" altLang="zh-TW" sz="2400" b="0" dirty="0">
              <a:solidFill>
                <a:schemeClr val="tx1"/>
              </a:solidFill>
              <a:latin typeface="Times New Roman" pitchFamily="18" charset="0"/>
              <a:ea typeface="標楷體" pitchFamily="65" charset="-120"/>
            </a:endParaRPr>
          </a:p>
          <a:p>
            <a:pPr marL="363538" indent="-363538">
              <a:tabLst>
                <a:tab pos="8072438" algn="r"/>
              </a:tabLst>
            </a:pPr>
            <a:r>
              <a:rPr kumimoji="1" lang="zh-TW" altLang="en-US" sz="2400" b="0" dirty="0" smtClean="0">
                <a:solidFill>
                  <a:schemeClr val="tx1"/>
                </a:solidFill>
                <a:latin typeface="Times New Roman" pitchFamily="18" charset="0"/>
                <a:ea typeface="標楷體" pitchFamily="65" charset="-120"/>
              </a:rPr>
              <a:t>台灣</a:t>
            </a:r>
            <a:r>
              <a:rPr kumimoji="1" lang="zh-TW" altLang="en-US" sz="2400" b="0" dirty="0">
                <a:solidFill>
                  <a:schemeClr val="tx1"/>
                </a:solidFill>
                <a:latin typeface="Times New Roman" pitchFamily="18" charset="0"/>
                <a:ea typeface="標楷體" pitchFamily="65" charset="-120"/>
              </a:rPr>
              <a:t>自駕車技術聯盟，開始生產台灣國產自</a:t>
            </a:r>
            <a:r>
              <a:rPr kumimoji="1" lang="zh-TW" altLang="en-US" sz="2400" b="0" dirty="0" smtClean="0">
                <a:solidFill>
                  <a:schemeClr val="tx1"/>
                </a:solidFill>
                <a:latin typeface="Times New Roman" pitchFamily="18" charset="0"/>
                <a:ea typeface="標楷體" pitchFamily="65" charset="-120"/>
              </a:rPr>
              <a:t>駕車</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2710363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sz="2400" dirty="0">
              <a:solidFill>
                <a:srgbClr val="00B050"/>
              </a:solidFill>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0599" y="2277596"/>
            <a:ext cx="4915121"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00" y="4412631"/>
            <a:ext cx="2857299" cy="922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91475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512225" cy="5040312"/>
          </a:xfrm>
        </p:spPr>
        <p:txBody>
          <a:bodyPr/>
          <a:lstStyle/>
          <a:p>
            <a:r>
              <a:rPr kumimoji="1" lang="zh-TW" altLang="en-US" sz="2400" b="0" dirty="0" smtClean="0">
                <a:solidFill>
                  <a:schemeClr val="tx1"/>
                </a:solidFill>
                <a:latin typeface="Times New Roman" pitchFamily="18" charset="0"/>
                <a:ea typeface="標楷體" pitchFamily="65" charset="-120"/>
              </a:rPr>
              <a:t>美國</a:t>
            </a:r>
            <a:r>
              <a:rPr kumimoji="1" lang="zh-TW" altLang="en-US" sz="2400" b="0" dirty="0">
                <a:solidFill>
                  <a:schemeClr val="tx1"/>
                </a:solidFill>
                <a:latin typeface="Times New Roman" pitchFamily="18" charset="0"/>
                <a:ea typeface="標楷體" pitchFamily="65" charset="-120"/>
              </a:rPr>
              <a:t>汽車工程師學會</a:t>
            </a:r>
            <a:r>
              <a:rPr kumimoji="1" lang="en-US" altLang="zh-TW" sz="2400" b="0" dirty="0">
                <a:solidFill>
                  <a:schemeClr val="tx1"/>
                </a:solidFill>
                <a:latin typeface="Times New Roman" pitchFamily="18" charset="0"/>
                <a:ea typeface="標楷體" pitchFamily="65" charset="-120"/>
              </a:rPr>
              <a:t>(SAE)</a:t>
            </a:r>
            <a:r>
              <a:rPr kumimoji="1" lang="zh-TW" altLang="en-US" sz="2400" b="0" dirty="0">
                <a:solidFill>
                  <a:schemeClr val="tx1"/>
                </a:solidFill>
                <a:latin typeface="Times New Roman" pitchFamily="18" charset="0"/>
                <a:ea typeface="標楷體" pitchFamily="65" charset="-120"/>
              </a:rPr>
              <a:t>有明確而嚴格的定義</a:t>
            </a:r>
            <a:endParaRPr kumimoji="1" lang="en-US" altLang="zh-TW" sz="2400" b="0" dirty="0">
              <a:solidFill>
                <a:schemeClr val="tx1"/>
              </a:solidFill>
              <a:latin typeface="Times New Roman" pitchFamily="18" charset="0"/>
              <a:ea typeface="標楷體" pitchFamily="65" charset="-120"/>
            </a:endParaRPr>
          </a:p>
          <a:p>
            <a:pPr marL="806450" lvl="1" indent="-452438"/>
            <a:r>
              <a:rPr kumimoji="1" lang="zh-TW" altLang="en-US" sz="2200" b="0" dirty="0">
                <a:solidFill>
                  <a:schemeClr val="tx1"/>
                </a:solidFill>
                <a:latin typeface="Times New Roman" pitchFamily="18" charset="0"/>
                <a:ea typeface="標楷體" pitchFamily="65" charset="-120"/>
              </a:rPr>
              <a:t>自動化程度分為</a:t>
            </a:r>
            <a:r>
              <a:rPr kumimoji="1" lang="en-US" altLang="zh-TW" sz="2200" b="0" dirty="0">
                <a:solidFill>
                  <a:schemeClr val="tx1"/>
                </a:solidFill>
                <a:latin typeface="Times New Roman" pitchFamily="18" charset="0"/>
                <a:ea typeface="標楷體" pitchFamily="65" charset="-120"/>
              </a:rPr>
              <a:t>Lv0 - </a:t>
            </a:r>
            <a:r>
              <a:rPr kumimoji="1" lang="en-US" altLang="zh-TW" sz="2200" b="0" dirty="0" err="1" smtClean="0">
                <a:solidFill>
                  <a:schemeClr val="tx1"/>
                </a:solidFill>
                <a:latin typeface="Times New Roman" pitchFamily="18" charset="0"/>
                <a:ea typeface="標楷體" pitchFamily="65" charset="-120"/>
              </a:rPr>
              <a:t>Lv5</a:t>
            </a:r>
            <a:endParaRPr kumimoji="1" lang="en-US" altLang="zh-TW" sz="2200" b="0" dirty="0">
              <a:solidFill>
                <a:schemeClr val="tx1"/>
              </a:solidFill>
              <a:latin typeface="Times New Roman" pitchFamily="18" charset="0"/>
              <a:ea typeface="標楷體" pitchFamily="65" charset="-120"/>
            </a:endParaRPr>
          </a:p>
          <a:p>
            <a:pPr marL="806450" lvl="1" indent="-452438"/>
            <a:r>
              <a:rPr kumimoji="1" lang="zh-TW" altLang="en-US" sz="2200" b="0" dirty="0">
                <a:solidFill>
                  <a:schemeClr val="tx1"/>
                </a:solidFill>
                <a:latin typeface="Times New Roman" pitchFamily="18" charset="0"/>
                <a:ea typeface="標楷體" pitchFamily="65" charset="-120"/>
              </a:rPr>
              <a:t>市面上能買到的車款，大多數介於</a:t>
            </a:r>
            <a:r>
              <a:rPr kumimoji="1" lang="en-US" altLang="zh-TW" sz="2200" b="0" dirty="0" err="1">
                <a:solidFill>
                  <a:schemeClr val="tx1"/>
                </a:solidFill>
                <a:latin typeface="Times New Roman" pitchFamily="18" charset="0"/>
                <a:ea typeface="標楷體" pitchFamily="65" charset="-120"/>
              </a:rPr>
              <a:t>Lv2</a:t>
            </a:r>
            <a:r>
              <a:rPr kumimoji="1" lang="en-US" altLang="zh-TW" sz="2200" b="0" dirty="0">
                <a:solidFill>
                  <a:schemeClr val="tx1"/>
                </a:solidFill>
                <a:latin typeface="Times New Roman" pitchFamily="18" charset="0"/>
                <a:ea typeface="標楷體" pitchFamily="65" charset="-120"/>
              </a:rPr>
              <a:t>-3</a:t>
            </a:r>
            <a:r>
              <a:rPr kumimoji="1" lang="zh-TW" altLang="en-US" sz="2200" b="0" dirty="0" smtClean="0">
                <a:solidFill>
                  <a:schemeClr val="tx1"/>
                </a:solidFill>
                <a:latin typeface="Times New Roman" pitchFamily="18" charset="0"/>
                <a:ea typeface="標楷體" pitchFamily="65" charset="-120"/>
              </a:rPr>
              <a:t>之間</a:t>
            </a:r>
            <a:endParaRPr kumimoji="1" lang="en-US" altLang="zh-TW" sz="2200" b="0" dirty="0">
              <a:solidFill>
                <a:schemeClr val="tx1"/>
              </a:solidFill>
              <a:latin typeface="Times New Roman" pitchFamily="18" charset="0"/>
              <a:ea typeface="標楷體" pitchFamily="65" charset="-120"/>
            </a:endParaRPr>
          </a:p>
          <a:p>
            <a:pPr marL="806450" lvl="1" indent="-452438"/>
            <a:r>
              <a:rPr kumimoji="1" lang="en-US" altLang="zh-TW" sz="2200" b="0" dirty="0">
                <a:solidFill>
                  <a:schemeClr val="tx1"/>
                </a:solidFill>
                <a:latin typeface="Times New Roman" pitchFamily="18" charset="0"/>
                <a:ea typeface="標楷體" pitchFamily="65" charset="-120"/>
              </a:rPr>
              <a:t>Tesla</a:t>
            </a:r>
            <a:r>
              <a:rPr kumimoji="1" lang="zh-TW" altLang="en-US" sz="2200" b="0" dirty="0">
                <a:solidFill>
                  <a:schemeClr val="tx1"/>
                </a:solidFill>
                <a:latin typeface="Times New Roman" pitchFamily="18" charset="0"/>
                <a:ea typeface="標楷體" pitchFamily="65" charset="-120"/>
              </a:rPr>
              <a:t>的</a:t>
            </a:r>
            <a:r>
              <a:rPr kumimoji="1" lang="en-US" altLang="zh-TW" sz="2200" b="0" dirty="0">
                <a:solidFill>
                  <a:schemeClr val="tx1"/>
                </a:solidFill>
                <a:latin typeface="Times New Roman" pitchFamily="18" charset="0"/>
                <a:ea typeface="標楷體" pitchFamily="65" charset="-120"/>
              </a:rPr>
              <a:t>Autopilot </a:t>
            </a:r>
            <a:r>
              <a:rPr kumimoji="1" lang="zh-TW" altLang="en-US" sz="2200" b="0" dirty="0">
                <a:solidFill>
                  <a:schemeClr val="tx1"/>
                </a:solidFill>
                <a:latin typeface="Times New Roman" pitchFamily="18" charset="0"/>
                <a:ea typeface="標楷體" pitchFamily="65" charset="-120"/>
              </a:rPr>
              <a:t>可以稱為</a:t>
            </a:r>
            <a:r>
              <a:rPr kumimoji="1" lang="en-US" altLang="zh-TW" sz="2200" b="0" dirty="0" err="1">
                <a:solidFill>
                  <a:schemeClr val="tx1"/>
                </a:solidFill>
                <a:latin typeface="Times New Roman" pitchFamily="18" charset="0"/>
                <a:ea typeface="標楷體" pitchFamily="65" charset="-120"/>
              </a:rPr>
              <a:t>Lv2</a:t>
            </a:r>
            <a:r>
              <a:rPr kumimoji="1" lang="en-US" altLang="zh-TW" sz="2200" b="0" dirty="0" smtClean="0">
                <a:solidFill>
                  <a:schemeClr val="tx1"/>
                </a:solidFill>
                <a:latin typeface="Times New Roman" pitchFamily="18" charset="0"/>
                <a:ea typeface="標楷體" pitchFamily="65" charset="-120"/>
              </a:rPr>
              <a:t>+</a:t>
            </a:r>
            <a:endParaRPr kumimoji="1" lang="en-US" altLang="zh-TW" sz="2200" b="0" dirty="0">
              <a:solidFill>
                <a:schemeClr val="tx1"/>
              </a:solidFill>
              <a:latin typeface="Times New Roman" pitchFamily="18" charset="0"/>
              <a:ea typeface="標楷體" pitchFamily="65" charset="-120"/>
            </a:endParaRPr>
          </a:p>
          <a:p>
            <a:pPr marL="354013" indent="-354013"/>
            <a:r>
              <a:rPr kumimoji="1" lang="zh-TW" altLang="en-US" sz="2400" b="0" dirty="0" smtClean="0">
                <a:solidFill>
                  <a:schemeClr val="tx1"/>
                </a:solidFill>
                <a:latin typeface="Times New Roman" pitchFamily="18" charset="0"/>
                <a:ea typeface="標楷體" pitchFamily="65" charset="-120"/>
              </a:rPr>
              <a:t>當前</a:t>
            </a:r>
            <a:r>
              <a:rPr kumimoji="1" lang="zh-TW" altLang="en-US" sz="2400" b="0" dirty="0">
                <a:solidFill>
                  <a:schemeClr val="tx1"/>
                </a:solidFill>
                <a:latin typeface="Times New Roman" pitchFamily="18" charset="0"/>
                <a:ea typeface="標楷體" pitchFamily="65" charset="-120"/>
              </a:rPr>
              <a:t>的科技對於全自動駕駛，還是有一段艱難的距離，政府應該推出相應法規以及交通規則，提供一個安全的</a:t>
            </a:r>
            <a:r>
              <a:rPr kumimoji="1" lang="zh-TW" altLang="en-US" sz="2400" b="0" dirty="0" smtClean="0">
                <a:solidFill>
                  <a:schemeClr val="tx1"/>
                </a:solidFill>
                <a:latin typeface="Times New Roman" pitchFamily="18" charset="0"/>
                <a:ea typeface="標楷體" pitchFamily="65" charset="-120"/>
              </a:rPr>
              <a:t>環境</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8073044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sz="2400" dirty="0">
              <a:solidFill>
                <a:srgbClr val="00B05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007" y="1867703"/>
            <a:ext cx="7200000" cy="4058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09450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7592</TotalTime>
  <Words>1657</Words>
  <Application>Microsoft Office PowerPoint</Application>
  <PresentationFormat>投影片</PresentationFormat>
  <Paragraphs>210</Paragraphs>
  <Slides>54</Slides>
  <Notes>0</Notes>
  <HiddenSlides>0</HiddenSlides>
  <MMClips>0</MMClips>
  <ScaleCrop>false</ScaleCrop>
  <HeadingPairs>
    <vt:vector size="4" baseType="variant">
      <vt:variant>
        <vt:lpstr>佈景主題</vt:lpstr>
      </vt:variant>
      <vt:variant>
        <vt:i4>7</vt:i4>
      </vt:variant>
      <vt:variant>
        <vt:lpstr>投影片標題</vt:lpstr>
      </vt:variant>
      <vt:variant>
        <vt:i4>54</vt:i4>
      </vt:variant>
    </vt:vector>
  </HeadingPairs>
  <TitlesOfParts>
    <vt:vector size="61" baseType="lpstr">
      <vt:lpstr>0_大專書</vt:lpstr>
      <vt:lpstr>1_大專書</vt:lpstr>
      <vt:lpstr>6_大專書</vt:lpstr>
      <vt:lpstr>2_大專書</vt:lpstr>
      <vt:lpstr>3_大專書</vt:lpstr>
      <vt:lpstr>4_大專書</vt:lpstr>
      <vt:lpstr>5_大專書</vt:lpstr>
      <vt:lpstr>PowerPoint 簡報</vt:lpstr>
      <vt:lpstr>前言</vt:lpstr>
      <vt:lpstr>PowerPoint 簡報</vt:lpstr>
      <vt:lpstr>6-1　人工智慧未來趨勢</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6-2　人工智慧省思與挑戰</vt:lpstr>
      <vt:lpstr>PowerPoint 簡報</vt:lpstr>
      <vt:lpstr>PowerPoint 簡報</vt:lpstr>
      <vt:lpstr>PowerPoint 簡報</vt:lpstr>
      <vt:lpstr>PowerPoint 簡報</vt:lpstr>
      <vt:lpstr>PowerPoint 簡報</vt:lpstr>
      <vt:lpstr>PowerPoint 簡報</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807</cp:revision>
  <dcterms:created xsi:type="dcterms:W3CDTF">2017-05-13T17:11:04Z</dcterms:created>
  <dcterms:modified xsi:type="dcterms:W3CDTF">2022-02-10T05:59:30Z</dcterms:modified>
</cp:coreProperties>
</file>